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modernComment_173_BB343F1A.xml" ContentType="application/vnd.ms-powerpoint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31_A5C62D50.xml" ContentType="application/vnd.ms-powerpoint.comments+xml"/>
  <Override PartName="/ppt/notesSlides/notesSlide5.xml" ContentType="application/vnd.openxmlformats-officedocument.presentationml.notesSlide+xml"/>
  <Override PartName="/ppt/comments/modernComment_763_51A18736.xml" ContentType="application/vnd.ms-powerpoint.comments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comments/modernComment_764_BB2C1F4B.xml" ContentType="application/vnd.ms-powerpoint.comments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omments/modernComment_765_6F6ADA89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omments/modernComment_153_1F09F26B.xml" ContentType="application/vnd.ms-powerpoint.comments+xml"/>
  <Override PartName="/ppt/notesSlides/notesSlide11.xml" ContentType="application/vnd.openxmlformats-officedocument.presentationml.notesSlide+xml"/>
  <Override PartName="/ppt/comments/modernComment_766_A46BD548.xml" ContentType="application/vnd.ms-powerpoint.comment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modernComment_714_661771CE.xml" ContentType="application/vnd.ms-powerpoint.comments+xml"/>
  <Override PartName="/ppt/comments/modernComment_71D_557086A4.xml" ContentType="application/vnd.ms-powerpoint.comments+xml"/>
  <Override PartName="/ppt/comments/modernComment_156_8CF46CB9.xml" ContentType="application/vnd.ms-powerpoint.comments+xml"/>
  <Override PartName="/ppt/comments/modernComment_740_F577A396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8"/>
  </p:notesMasterIdLst>
  <p:handoutMasterIdLst>
    <p:handoutMasterId r:id="rId29"/>
  </p:handoutMasterIdLst>
  <p:sldIdLst>
    <p:sldId id="371" r:id="rId5"/>
    <p:sldId id="1853" r:id="rId6"/>
    <p:sldId id="1898" r:id="rId7"/>
    <p:sldId id="1896" r:id="rId8"/>
    <p:sldId id="1855" r:id="rId9"/>
    <p:sldId id="305" r:id="rId10"/>
    <p:sldId id="1891" r:id="rId11"/>
    <p:sldId id="1892" r:id="rId12"/>
    <p:sldId id="1893" r:id="rId13"/>
    <p:sldId id="1857" r:id="rId14"/>
    <p:sldId id="1895" r:id="rId15"/>
    <p:sldId id="339" r:id="rId16"/>
    <p:sldId id="1894" r:id="rId17"/>
    <p:sldId id="313" r:id="rId18"/>
    <p:sldId id="1897" r:id="rId19"/>
    <p:sldId id="299" r:id="rId20"/>
    <p:sldId id="1812" r:id="rId21"/>
    <p:sldId id="1824" r:id="rId22"/>
    <p:sldId id="1821" r:id="rId23"/>
    <p:sldId id="1899" r:id="rId24"/>
    <p:sldId id="342" r:id="rId25"/>
    <p:sldId id="1856" r:id="rId26"/>
    <p:sldId id="1818" r:id="rId2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94">
          <p15:clr>
            <a:srgbClr val="A4A3A4"/>
          </p15:clr>
        </p15:guide>
        <p15:guide id="2" orient="horz" pos="2740">
          <p15:clr>
            <a:srgbClr val="A4A3A4"/>
          </p15:clr>
        </p15:guide>
        <p15:guide id="3" orient="horz" pos="381">
          <p15:clr>
            <a:srgbClr val="A4A3A4"/>
          </p15:clr>
        </p15:guide>
        <p15:guide id="4" orient="horz" pos="597">
          <p15:clr>
            <a:srgbClr val="A4A3A4"/>
          </p15:clr>
        </p15:guide>
        <p15:guide id="5" orient="horz" pos="3119">
          <p15:clr>
            <a:srgbClr val="A4A3A4"/>
          </p15:clr>
        </p15:guide>
        <p15:guide id="6" orient="horz" pos="2961">
          <p15:clr>
            <a:srgbClr val="A4A3A4"/>
          </p15:clr>
        </p15:guide>
        <p15:guide id="7" pos="573">
          <p15:clr>
            <a:srgbClr val="A4A3A4"/>
          </p15:clr>
        </p15:guide>
        <p15:guide id="8" pos="5190">
          <p15:clr>
            <a:srgbClr val="A4A3A4"/>
          </p15:clr>
        </p15:guide>
        <p15:guide id="9" pos="5473">
          <p15:clr>
            <a:srgbClr val="A4A3A4"/>
          </p15:clr>
        </p15:guide>
        <p15:guide id="10" pos="902">
          <p15:clr>
            <a:srgbClr val="A4A3A4"/>
          </p15:clr>
        </p15:guide>
        <p15:guide id="11" pos="1194">
          <p15:clr>
            <a:srgbClr val="A4A3A4"/>
          </p15:clr>
        </p15:guide>
        <p15:guide id="12" pos="3144">
          <p15:clr>
            <a:srgbClr val="A4A3A4"/>
          </p15:clr>
        </p15:guide>
        <p15:guide id="13" pos="5617">
          <p15:clr>
            <a:srgbClr val="A4A3A4"/>
          </p15:clr>
        </p15:guide>
        <p15:guide id="14" pos="3760">
          <p15:clr>
            <a:srgbClr val="A4A3A4"/>
          </p15:clr>
        </p15:guide>
        <p15:guide id="15" pos="281">
          <p15:clr>
            <a:srgbClr val="A4A3A4"/>
          </p15:clr>
        </p15:guide>
        <p15:guide id="16" pos="144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C59B102-963E-89AC-6DEF-07A59A33D786}" name="Jill Harrison" initials="" userId="S::jillhs@dkbmed.com::b7d7fafa-7dd4-4083-b516-e133c9d5b23b" providerId="AD"/>
  <p188:author id="{AEB5FF16-7397-A1CD-57F4-A4C56C1950E2}" name="Matt Miller" initials="MM" userId="S::mmiller@dkbmed.com::34833f57-8726-4d1d-b109-58eae6af8268" providerId="AD"/>
  <p188:author id="{D819F637-DA27-93AA-8AE8-E0549F0386D9}" name="Lesley Simon" initials="LS" userId="S::lsimon@dkbmed.com::65118bc3-59bb-48e9-8652-1dd907d4e181" providerId="AD"/>
  <p188:author id="{F1059073-B330-6C38-91C6-E925ABB1C333}" name="Watson, Dovie" initials="DW" userId="S::dovie@PennMedicine.upenn.edu::afccd0ad-8539-46e4-afdd-bc1c30ba1a23" providerId="AD"/>
  <p188:author id="{60B98485-00BD-5AD0-B8CF-C8A3AEB3B491}" name="Tabitha Washington" initials="TW" userId="S::twashington@dkbmed.com::a84f2161-f218-46a3-ad0b-0212e631a4c1" providerId="AD"/>
  <p188:author id="{0E533DA0-FEAF-8B44-570B-89E8207B1BC0}" name="Stan Pogroszewski" initials="SP" userId="S::stan@dkbmed.com::943480c4-49ea-4720-9be4-cd7578439dd3" providerId="AD"/>
  <p188:author id="{9B1E9ABF-87CF-CD67-D2D5-28F3826C502E}" name="Lesley Simon" initials="LS" userId="88db95f9d03ac4dc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ni Blackstock" initials="OB" lastIdx="2" clrIdx="0">
    <p:extLst>
      <p:ext uri="{19B8F6BF-5375-455C-9EA6-DF929625EA0E}">
        <p15:presenceInfo xmlns:p15="http://schemas.microsoft.com/office/powerpoint/2012/main" userId="Oni Blackstock" providerId="None"/>
      </p:ext>
    </p:extLst>
  </p:cmAuthor>
  <p:cmAuthor id="2" name="Lesley Simon" initials="LS [2]" lastIdx="37" clrIdx="1">
    <p:extLst>
      <p:ext uri="{19B8F6BF-5375-455C-9EA6-DF929625EA0E}">
        <p15:presenceInfo xmlns:p15="http://schemas.microsoft.com/office/powerpoint/2012/main" userId="Lesley Simon" providerId="None"/>
      </p:ext>
    </p:extLst>
  </p:cmAuthor>
  <p:cmAuthor id="3" name="william king" initials="wk" lastIdx="30" clrIdx="2">
    <p:extLst>
      <p:ext uri="{19B8F6BF-5375-455C-9EA6-DF929625EA0E}">
        <p15:presenceInfo xmlns:p15="http://schemas.microsoft.com/office/powerpoint/2012/main" userId="dd26291c153658f5" providerId="Windows Live"/>
      </p:ext>
    </p:extLst>
  </p:cmAuthor>
  <p:cmAuthor id="4" name="Lesley Simon" initials="LS" lastIdx="1" clrIdx="3">
    <p:extLst>
      <p:ext uri="{19B8F6BF-5375-455C-9EA6-DF929625EA0E}">
        <p15:presenceInfo xmlns:p15="http://schemas.microsoft.com/office/powerpoint/2012/main" userId="S::lsimon@dkbmed.com::65118bc3-59bb-48e9-8652-1dd907d4e181" providerId="AD"/>
      </p:ext>
    </p:extLst>
  </p:cmAuthor>
  <p:cmAuthor id="5" name="Dean Beals" initials="DB" lastIdx="4" clrIdx="4">
    <p:extLst>
      <p:ext uri="{19B8F6BF-5375-455C-9EA6-DF929625EA0E}">
        <p15:presenceInfo xmlns:p15="http://schemas.microsoft.com/office/powerpoint/2012/main" userId="S::dbeals@dkbmed.com::18abf134-cba3-4760-a129-7cbbe4d5dfa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68D2"/>
    <a:srgbClr val="ED1C24"/>
    <a:srgbClr val="A00305"/>
    <a:srgbClr val="002870"/>
    <a:srgbClr val="023284"/>
    <a:srgbClr val="0047BA"/>
    <a:srgbClr val="11223D"/>
    <a:srgbClr val="47A25F"/>
    <a:srgbClr val="A2D244"/>
    <a:srgbClr val="D88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4"/>
    <p:restoredTop sz="94636"/>
  </p:normalViewPr>
  <p:slideViewPr>
    <p:cSldViewPr snapToGrid="0">
      <p:cViewPr varScale="1">
        <p:scale>
          <a:sx n="98" d="100"/>
          <a:sy n="98" d="100"/>
        </p:scale>
        <p:origin x="90" y="300"/>
      </p:cViewPr>
      <p:guideLst>
        <p:guide orient="horz" pos="494"/>
        <p:guide orient="horz" pos="2740"/>
        <p:guide orient="horz" pos="381"/>
        <p:guide orient="horz" pos="597"/>
        <p:guide orient="horz" pos="3119"/>
        <p:guide orient="horz" pos="2961"/>
        <p:guide pos="573"/>
        <p:guide pos="5190"/>
        <p:guide pos="5473"/>
        <p:guide pos="902"/>
        <p:guide pos="1194"/>
        <p:guide pos="3144"/>
        <p:guide pos="5617"/>
        <p:guide pos="3760"/>
        <p:guide pos="281"/>
        <p:guide pos="1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sley Simon" userId="65118bc3-59bb-48e9-8652-1dd907d4e181" providerId="ADAL" clId="{268435C9-DCC8-436B-82E7-2CB33E88899A}"/>
    <pc:docChg chg="undo custSel addSld modSld">
      <pc:chgData name="Lesley Simon" userId="65118bc3-59bb-48e9-8652-1dd907d4e181" providerId="ADAL" clId="{268435C9-DCC8-436B-82E7-2CB33E88899A}" dt="2024-10-16T14:27:18.036" v="60" actId="20577"/>
      <pc:docMkLst>
        <pc:docMk/>
      </pc:docMkLst>
      <pc:sldChg chg="modSp mod modCm">
        <pc:chgData name="Lesley Simon" userId="65118bc3-59bb-48e9-8652-1dd907d4e181" providerId="ADAL" clId="{268435C9-DCC8-436B-82E7-2CB33E88899A}" dt="2024-10-16T14:27:18.036" v="60" actId="20577"/>
        <pc:sldMkLst>
          <pc:docMk/>
          <pc:sldMk cId="1433437860" sldId="1821"/>
        </pc:sldMkLst>
        <pc:spChg chg="mod">
          <ac:chgData name="Lesley Simon" userId="65118bc3-59bb-48e9-8652-1dd907d4e181" providerId="ADAL" clId="{268435C9-DCC8-436B-82E7-2CB33E88899A}" dt="2024-10-16T14:27:18.036" v="60" actId="20577"/>
          <ac:spMkLst>
            <pc:docMk/>
            <pc:sldMk cId="1433437860" sldId="1821"/>
            <ac:spMk id="2" creationId="{E6948A2E-37AC-44AE-9B2F-E1A2EF3662B8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mod">
              <pc226:chgData name="Lesley Simon" userId="65118bc3-59bb-48e9-8652-1dd907d4e181" providerId="ADAL" clId="{268435C9-DCC8-436B-82E7-2CB33E88899A}" dt="2024-10-16T14:27:18.036" v="60" actId="20577"/>
              <pc2:cmMkLst xmlns:pc2="http://schemas.microsoft.com/office/powerpoint/2019/9/main/command">
                <pc:docMk/>
                <pc:sldMk cId="1433437860" sldId="1821"/>
                <pc2:cmMk id="{40178960-59D6-4A1D-93E6-DE055A738075}"/>
              </pc2:cmMkLst>
            </pc226:cmChg>
          </p:ext>
        </pc:extLst>
      </pc:sldChg>
      <pc:sldChg chg="modSp new mod">
        <pc:chgData name="Lesley Simon" userId="65118bc3-59bb-48e9-8652-1dd907d4e181" providerId="ADAL" clId="{268435C9-DCC8-436B-82E7-2CB33E88899A}" dt="2024-10-16T14:26:56.328" v="58" actId="20577"/>
        <pc:sldMkLst>
          <pc:docMk/>
          <pc:sldMk cId="1042875271" sldId="1899"/>
        </pc:sldMkLst>
        <pc:spChg chg="mod">
          <ac:chgData name="Lesley Simon" userId="65118bc3-59bb-48e9-8652-1dd907d4e181" providerId="ADAL" clId="{268435C9-DCC8-436B-82E7-2CB33E88899A}" dt="2024-10-16T14:26:56.328" v="58" actId="20577"/>
          <ac:spMkLst>
            <pc:docMk/>
            <pc:sldMk cId="1042875271" sldId="1899"/>
            <ac:spMk id="4" creationId="{27DB1110-586A-BBC1-E13B-539B30EBB331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2772399220974698E-2"/>
          <c:y val="4.4942572321200802E-2"/>
          <c:w val="0.84455868268309897"/>
          <c:h val="0.868076264632536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ED1C24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ED1C2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1FAC-F346-AB67-A65B226CC483}"/>
              </c:ext>
            </c:extLst>
          </c:dPt>
          <c:dPt>
            <c:idx val="1"/>
            <c:invertIfNegative val="0"/>
            <c:bubble3D val="0"/>
            <c:spPr>
              <a:solidFill>
                <a:srgbClr val="ED1C2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A-1FAC-F346-AB67-A65B226CC483}"/>
              </c:ext>
            </c:extLst>
          </c:dPt>
          <c:dPt>
            <c:idx val="2"/>
            <c:invertIfNegative val="0"/>
            <c:bubble3D val="0"/>
            <c:spPr>
              <a:solidFill>
                <a:srgbClr val="ED1C2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FAC-F346-AB67-A65B226CC483}"/>
              </c:ext>
            </c:extLst>
          </c:dPt>
          <c:dPt>
            <c:idx val="3"/>
            <c:invertIfNegative val="0"/>
            <c:bubble3D val="0"/>
            <c:spPr>
              <a:solidFill>
                <a:srgbClr val="ED1C24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FAC-F346-AB67-A65B226CC48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75000"/>
                      </a:schemeClr>
                    </a:solidFill>
                    <a:latin typeface="Helvetica" pitchFamily="2" charset="0"/>
                    <a:ea typeface="Helvetica Neue" panose="02000503000000020004" pitchFamily="2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8E-0643-BB5C-E886D3C504B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0047BA"/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0047BA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F432-C84D-93E9-7693F7F34463}"/>
              </c:ext>
            </c:extLst>
          </c:dPt>
          <c:dPt>
            <c:idx val="1"/>
            <c:invertIfNegative val="0"/>
            <c:bubble3D val="0"/>
            <c:spPr>
              <a:solidFill>
                <a:srgbClr val="0047BA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F432-C84D-93E9-7693F7F34463}"/>
              </c:ext>
            </c:extLst>
          </c:dPt>
          <c:dPt>
            <c:idx val="2"/>
            <c:invertIfNegative val="0"/>
            <c:bubble3D val="0"/>
            <c:spPr>
              <a:solidFill>
                <a:srgbClr val="0047BA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F432-C84D-93E9-7693F7F34463}"/>
              </c:ext>
            </c:extLst>
          </c:dPt>
          <c:dPt>
            <c:idx val="3"/>
            <c:invertIfNegative val="0"/>
            <c:bubble3D val="0"/>
            <c:spPr>
              <a:solidFill>
                <a:srgbClr val="0047BA"/>
              </a:soli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F432-C84D-93E9-7693F7F3446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2">
                        <a:lumMod val="75000"/>
                      </a:schemeClr>
                    </a:solidFill>
                    <a:latin typeface="Helvetica" pitchFamily="2" charset="0"/>
                    <a:ea typeface="Helvetica Neue" panose="02000503000000020004" pitchFamily="2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A8E-0643-BB5C-E886D3C504B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2">
                        <a:lumMod val="75000"/>
                      </a:schemeClr>
                    </a:solidFill>
                    <a:latin typeface="Helvetica" pitchFamily="2" charset="0"/>
                    <a:ea typeface="Helvetica Neue" panose="02000503000000020004" pitchFamily="2" charset="0"/>
                    <a:cs typeface="Arial" panose="020B0604020202020204" pitchFamily="34" charset="0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A8E-0643-BB5C-E886D3C504B0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-321192272"/>
        <c:axId val="-322137600"/>
      </c:barChart>
      <c:catAx>
        <c:axId val="-32119227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Helvetica" pitchFamily="2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endParaRPr lang="en-US"/>
          </a:p>
        </c:txPr>
        <c:crossAx val="-322137600"/>
        <c:crosses val="autoZero"/>
        <c:auto val="1"/>
        <c:lblAlgn val="ctr"/>
        <c:lblOffset val="100"/>
        <c:noMultiLvlLbl val="0"/>
      </c:catAx>
      <c:valAx>
        <c:axId val="-322137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75000"/>
                  </a:schemeClr>
                </a:solidFill>
                <a:latin typeface="Helvetica" pitchFamily="2" charset="0"/>
                <a:ea typeface="Helvetica Neue" panose="02000503000000020004" pitchFamily="2" charset="0"/>
                <a:cs typeface="Arial" panose="020B0604020202020204" pitchFamily="34" charset="0"/>
              </a:defRPr>
            </a:pPr>
            <a:endParaRPr lang="en-US"/>
          </a:p>
        </c:txPr>
        <c:crossAx val="-32119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/>
          <a:lstStyle/>
          <a:p>
            <a:pPr>
              <a:defRPr sz="1200" b="0">
                <a:solidFill>
                  <a:srgbClr val="002D74"/>
                </a:solidFill>
              </a:defRPr>
            </a:pPr>
            <a:r>
              <a:rPr lang="en-US" sz="1200" b="0">
                <a:solidFill>
                  <a:srgbClr val="002D74"/>
                </a:solidFill>
              </a:rPr>
              <a:t>Rate per 100,000 </a:t>
            </a:r>
          </a:p>
        </c:rich>
      </c:tx>
      <c:layout>
        <c:manualLayout>
          <c:xMode val="edge"/>
          <c:yMode val="edge"/>
          <c:x val="3.0992556998417971E-2"/>
          <c:y val="1.7511866867705412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1.8062397372742199E-2"/>
          <c:y val="0.15152482269503545"/>
          <c:w val="0.96387520525451564"/>
          <c:h val="0.601449991623387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50000"/>
                <a:lumOff val="50000"/>
              </a:schemeClr>
            </a:solidFill>
            <a:ln>
              <a:solidFill>
                <a:srgbClr val="7030A0"/>
              </a:solidFill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ED1C2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5714-49B2-BD99-FE0D8D082028}"/>
              </c:ext>
            </c:extLst>
          </c:dPt>
          <c:dPt>
            <c:idx val="1"/>
            <c:invertIfNegative val="0"/>
            <c:bubble3D val="0"/>
            <c:spPr>
              <a:solidFill>
                <a:srgbClr val="00206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FDA-7E4F-9876-CC5310331179}"/>
              </c:ext>
            </c:extLst>
          </c:dPt>
          <c:dPt>
            <c:idx val="2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5FDA-7E4F-9876-CC5310331179}"/>
              </c:ext>
            </c:extLst>
          </c:dPt>
          <c:dPt>
            <c:idx val="3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5FDA-7E4F-9876-CC5310331179}"/>
              </c:ext>
            </c:extLst>
          </c:dPt>
          <c:dPt>
            <c:idx val="4"/>
            <c:invertIfNegative val="0"/>
            <c:bubble3D val="0"/>
            <c:spPr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5FDA-7E4F-9876-CC5310331179}"/>
              </c:ext>
            </c:extLst>
          </c:dPt>
          <c:dLbls>
            <c:numFmt formatCode="#,##0.0" sourceLinked="0"/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>
                    <a:solidFill>
                      <a:srgbClr val="002D74"/>
                    </a:solidFill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3"/>
                <c:pt idx="0">
                  <c:v>Black/African American</c:v>
                </c:pt>
                <c:pt idx="1">
                  <c:v>Hispanic/Latinx</c:v>
                </c:pt>
                <c:pt idx="2">
                  <c:v>White</c:v>
                </c:pt>
              </c:strCache>
              <c:extLst/>
            </c:strRef>
          </c:cat>
          <c:val>
            <c:numRef>
              <c:f>Sheet1!$B$2:$B$7</c:f>
              <c:numCache>
                <c:formatCode>General</c:formatCode>
                <c:ptCount val="3"/>
                <c:pt idx="0">
                  <c:v>34.1</c:v>
                </c:pt>
                <c:pt idx="1">
                  <c:v>20.7</c:v>
                </c:pt>
                <c:pt idx="2">
                  <c:v>4.4000000000000004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5714-49B2-BD99-FE0D8D08202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4"/>
        <c:overlap val="-27"/>
        <c:axId val="101905536"/>
        <c:axId val="101907072"/>
      </c:barChart>
      <c:catAx>
        <c:axId val="10190553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>
                <a:solidFill>
                  <a:srgbClr val="002D74"/>
                </a:solidFill>
              </a:defRPr>
            </a:pPr>
            <a:endParaRPr lang="en-US"/>
          </a:p>
        </c:txPr>
        <c:crossAx val="101907072"/>
        <c:crosses val="autoZero"/>
        <c:auto val="1"/>
        <c:lblAlgn val="ctr"/>
        <c:lblOffset val="100"/>
        <c:noMultiLvlLbl val="0"/>
      </c:catAx>
      <c:valAx>
        <c:axId val="10190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190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Helvetica" panose="020B0604020202020204" pitchFamily="34" charset="0"/>
          <a:cs typeface="Helvetica" panose="020B0604020202020204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901725893460985"/>
          <c:y val="5.6250000000000001E-2"/>
          <c:w val="0.58833641544029114"/>
          <c:h val="0.80726033464566926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DCDCDC"/>
              </a:solidFill>
            </c:spPr>
            <c:extLst>
              <c:ext xmlns:c16="http://schemas.microsoft.com/office/drawing/2014/chart" uri="{C3380CC4-5D6E-409C-BE32-E72D297353CC}">
                <c16:uniqueId val="{00000001-9353-4E81-87D3-83A05706FC8A}"/>
              </c:ext>
            </c:extLst>
          </c:dPt>
          <c:dPt>
            <c:idx val="1"/>
            <c:invertIfNegative val="0"/>
            <c:bubble3D val="0"/>
            <c:spPr>
              <a:solidFill>
                <a:srgbClr val="95AEEB"/>
              </a:solidFill>
            </c:spPr>
            <c:extLst>
              <c:ext xmlns:c16="http://schemas.microsoft.com/office/drawing/2014/chart" uri="{C3380CC4-5D6E-409C-BE32-E72D297353CC}">
                <c16:uniqueId val="{00000003-9353-4E81-87D3-83A05706FC8A}"/>
              </c:ext>
            </c:extLst>
          </c:dPt>
          <c:dPt>
            <c:idx val="2"/>
            <c:invertIfNegative val="0"/>
            <c:bubble3D val="0"/>
            <c:spPr>
              <a:solidFill>
                <a:srgbClr val="ED979D"/>
              </a:solidFill>
            </c:spPr>
            <c:extLst>
              <c:ext xmlns:c16="http://schemas.microsoft.com/office/drawing/2014/chart" uri="{C3380CC4-5D6E-409C-BE32-E72D297353CC}">
                <c16:uniqueId val="{00000005-9353-4E81-87D3-83A05706FC8A}"/>
              </c:ext>
            </c:extLst>
          </c:dPt>
          <c:dPt>
            <c:idx val="3"/>
            <c:invertIfNegative val="0"/>
            <c:bubble3D val="0"/>
            <c:spPr>
              <a:solidFill>
                <a:srgbClr val="7F7F7F"/>
              </a:solidFill>
            </c:spPr>
            <c:extLst>
              <c:ext xmlns:c16="http://schemas.microsoft.com/office/drawing/2014/chart" uri="{C3380CC4-5D6E-409C-BE32-E72D297353CC}">
                <c16:uniqueId val="{00000007-9353-4E81-87D3-83A05706FC8A}"/>
              </c:ext>
            </c:extLst>
          </c:dPt>
          <c:dPt>
            <c:idx val="4"/>
            <c:invertIfNegative val="0"/>
            <c:bubble3D val="0"/>
            <c:spPr>
              <a:solidFill>
                <a:srgbClr val="0047BA"/>
              </a:solidFill>
            </c:spPr>
            <c:extLst>
              <c:ext xmlns:c16="http://schemas.microsoft.com/office/drawing/2014/chart" uri="{C3380CC4-5D6E-409C-BE32-E72D297353CC}">
                <c16:uniqueId val="{00000009-9353-4E81-87D3-83A05706FC8A}"/>
              </c:ext>
            </c:extLst>
          </c:dPt>
          <c:dPt>
            <c:idx val="5"/>
            <c:invertIfNegative val="0"/>
            <c:bubble3D val="0"/>
            <c:spPr>
              <a:solidFill>
                <a:srgbClr val="ED1C24"/>
              </a:solidFill>
            </c:spPr>
            <c:extLst>
              <c:ext xmlns:c16="http://schemas.microsoft.com/office/drawing/2014/chart" uri="{C3380CC4-5D6E-409C-BE32-E72D297353CC}">
                <c16:uniqueId val="{0000000B-9353-4E81-87D3-83A05706FC8A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4%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1-9353-4E81-87D3-83A05706FC8A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4%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3-9353-4E81-87D3-83A05706FC8A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3%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5-9353-4E81-87D3-83A05706FC8A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8%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7-9353-4E81-87D3-83A05706FC8A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16%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9-9353-4E81-87D3-83A05706FC8A}"/>
                </c:ext>
              </c:extLst>
            </c:dLbl>
            <c:dLbl>
              <c:idx val="5"/>
              <c:tx>
                <c:rich>
                  <a:bodyPr/>
                  <a:lstStyle/>
                  <a:p>
                    <a:pPr>
                      <a:defRPr sz="1200" b="1">
                        <a:solidFill>
                          <a:srgbClr val="595959"/>
                        </a:solidFill>
                        <a:latin typeface="Helvetica" panose="020B0604020202020204" pitchFamily="34" charset="0"/>
                        <a:cs typeface="Helvetica" panose="020B0604020202020204" pitchFamily="34" charset="0"/>
                      </a:defRPr>
                    </a:pPr>
                    <a:r>
                      <a:rPr lang="en-US" sz="1200">
                        <a:solidFill>
                          <a:srgbClr val="595959"/>
                        </a:solidFill>
                      </a:rPr>
                      <a:t>66%</a:t>
                    </a:r>
                  </a:p>
                </c:rich>
              </c:tx>
              <c:spPr>
                <a:noFill/>
                <a:ln>
                  <a:noFill/>
                </a:ln>
                <a:effectLst/>
              </c:sp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B-9353-4E81-87D3-83A05706FC8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400" b="1">
                    <a:solidFill>
                      <a:srgbClr val="3C3C35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Male-to-male sexual contact and IDU</c:v>
                </c:pt>
                <c:pt idx="1">
                  <c:v>Injection drug use - Male</c:v>
                </c:pt>
                <c:pt idx="2">
                  <c:v>Injection drug use (IDU) - Female</c:v>
                </c:pt>
                <c:pt idx="3">
                  <c:v>Heterosexual contact - Male</c:v>
                </c:pt>
                <c:pt idx="4">
                  <c:v>Heterosexual contact - Female</c:v>
                </c:pt>
                <c:pt idx="5">
                  <c:v>Male-to-male sexual contact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</c:v>
                </c:pt>
                <c:pt idx="1">
                  <c:v>4</c:v>
                </c:pt>
                <c:pt idx="2">
                  <c:v>3</c:v>
                </c:pt>
                <c:pt idx="3">
                  <c:v>7</c:v>
                </c:pt>
                <c:pt idx="4">
                  <c:v>15</c:v>
                </c:pt>
                <c:pt idx="5">
                  <c:v>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353-4E81-87D3-83A05706FC8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1"/>
        <c:overlap val="-27"/>
        <c:axId val="100474240"/>
        <c:axId val="100476032"/>
      </c:barChart>
      <c:catAx>
        <c:axId val="1004742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rgbClr val="3C3C35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pPr>
            <a:endParaRPr lang="en-US"/>
          </a:p>
        </c:txPr>
        <c:crossAx val="100476032"/>
        <c:crosses val="autoZero"/>
        <c:auto val="1"/>
        <c:lblAlgn val="ctr"/>
        <c:lblOffset val="100"/>
        <c:noMultiLvlLbl val="0"/>
      </c:catAx>
      <c:valAx>
        <c:axId val="100476032"/>
        <c:scaling>
          <c:orientation val="minMax"/>
          <c:max val="70"/>
          <c:min val="0"/>
        </c:scaling>
        <c:delete val="1"/>
        <c:axPos val="b"/>
        <c:title>
          <c:tx>
            <c:rich>
              <a:bodyPr/>
              <a:lstStyle/>
              <a:p>
                <a:pPr>
                  <a:defRPr sz="1400">
                    <a:solidFill>
                      <a:srgbClr val="595959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defRPr>
                </a:pPr>
                <a:r>
                  <a:rPr lang="en-US" sz="1400" b="0">
                    <a:solidFill>
                      <a:srgbClr val="595959"/>
                    </a:solidFill>
                    <a:latin typeface="Helvetica" panose="020B0604020202020204" pitchFamily="34" charset="0"/>
                    <a:cs typeface="Helvetica" panose="020B0604020202020204" pitchFamily="34" charset="0"/>
                  </a:rPr>
                  <a:t>Diagnoses (%)</a:t>
                </a:r>
              </a:p>
            </c:rich>
          </c:tx>
          <c:layout>
            <c:manualLayout>
              <c:xMode val="edge"/>
              <c:yMode val="edge"/>
              <c:x val="0.54096929561342477"/>
              <c:y val="0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00474240"/>
        <c:crosses val="autoZero"/>
        <c:crossBetween val="between"/>
        <c:majorUnit val="10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7">
  <cs:axisTitle>
    <cs:lnRef idx="0"/>
    <cs:fillRef idx="0"/>
    <cs:effectRef idx="0"/>
    <cs:fontRef idx="minor">
      <a:schemeClr val="tx2"/>
    </cs:fontRef>
    <cs:defRPr sz="1197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2"/>
    </cs:fontRef>
    <cs:defRPr sz="1197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  <a:lumOff val="2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1197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2128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1197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1197" kern="1200"/>
  </cs:valueAxis>
  <cs:wall>
    <cs:lnRef idx="0"/>
    <cs:fillRef idx="0"/>
    <cs:effectRef idx="0"/>
    <cs:fontRef idx="minor">
      <a:schemeClr val="tx2"/>
    </cs:fontRef>
  </cs:wall>
</cs:chartStyle>
</file>

<file path=ppt/comments/modernComment_131_A5C62D5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183EDD-95A5-BF4D-8383-C208268AF160}" authorId="{F1059073-B330-6C38-91C6-E925ABB1C333}" status="resolved" created="2024-08-19T19:59:24.733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781228368" sldId="305"/>
      <ac:spMk id="11" creationId="{698D57A3-7CEA-BB41-BE78-3C6D16AF3837}"/>
      <ac:txMk cp="49">
        <ac:context len="355" hash="3039086415"/>
      </ac:txMk>
    </ac:txMkLst>
    <p188:pos x="7529267" y="572482"/>
    <p188:replyLst>
      <p188:reply id="{F0427A0C-CEA6-4B5D-8527-8CBF249F2A14}" authorId="{D819F637-DA27-93AA-8AE8-E0549F0386D9}" created="2024-08-20T16:02:02.949">
        <p188:txBody>
          <a:bodyPr/>
          <a:lstStyle/>
          <a:p>
            <a:r>
              <a:rPr lang="en-US"/>
              <a:t>added</a:t>
            </a:r>
          </a:p>
        </p188:txBody>
      </p188:reply>
    </p188:replyLst>
    <p188:txBody>
      <a:bodyPr/>
      <a:lstStyle/>
      <a:p>
        <a:r>
          <a:rPr lang="en-US"/>
          <a:t>Add HIV api info for other groups; listing only MSM makes it seem like they’re the only group at risk for HIV acquisition</a:t>
        </a:r>
      </a:p>
    </p188:txBody>
  </p188:cm>
</p188:cmLst>
</file>

<file path=ppt/comments/modernComment_153_1F09F26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37882E2-3ABC-9843-90B7-6A252A335331}" authorId="{F1059073-B330-6C38-91C6-E925ABB1C333}" status="resolved" created="2024-08-19T20:08:06.265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20745579" sldId="339"/>
      <ac:spMk id="4" creationId="{E1D8304E-9897-4E65-83B4-BB06C27889C3}"/>
      <ac:txMk cp="206">
        <ac:context len="225" hash="2153345921"/>
      </ac:txMk>
    </ac:txMkLst>
    <p188:pos x="2378095" y="1685581"/>
    <p188:txBody>
      <a:bodyPr/>
      <a:lstStyle/>
      <a:p>
        <a:r>
          <a:rPr lang="en-US"/>
          <a:t>Approved to prevent HIV acquisition during sex for all sexually active adolescents and adults 
Also approved to prevent HIV acquisition due to injection drug use</a:t>
        </a:r>
      </a:p>
    </p188:txBody>
  </p188:cm>
  <p188:cm id="{60849A5A-B081-CE41-A61B-B1CE7CCD0893}" authorId="{F1059073-B330-6C38-91C6-E925ABB1C333}" status="resolved" created="2024-08-19T20:08:39.738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20745579" sldId="339"/>
      <ac:spMk id="3" creationId="{3EC258B4-669E-4FBB-812E-A872FDC40386}"/>
      <ac:txMk cp="45">
        <ac:context len="99" hash="3246418905"/>
      </ac:txMk>
    </ac:txMkLst>
    <p188:pos x="2158284" y="1309977"/>
    <p188:txBody>
      <a:bodyPr/>
      <a:lstStyle/>
      <a:p>
        <a:r>
          <a:rPr lang="en-US"/>
          <a:t>Approved to prevent HIV acquisition during sex*</a:t>
        </a:r>
      </a:p>
    </p188:txBody>
  </p188:cm>
  <p188:cm id="{6D7520BE-9D81-3C4F-9656-AC449395D4AC}" authorId="{F1059073-B330-6C38-91C6-E925ABB1C333}" status="resolved" created="2024-08-19T20:10:07.719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520745579" sldId="339"/>
      <ac:spMk id="8" creationId="{878AFA5E-F46F-1D3A-7A12-1884B7085971}"/>
      <ac:txMk cp="44">
        <ac:context len="94" hash="553616160"/>
      </ac:txMk>
    </ac:txMkLst>
    <p188:pos x="2377143" y="1704626"/>
    <p188:txBody>
      <a:bodyPr/>
      <a:lstStyle/>
      <a:p>
        <a:r>
          <a:rPr lang="en-US"/>
          <a:t>Approved to prevent HIV acquisition during sex for all sexually active adolescents and adults </a:t>
        </a:r>
      </a:p>
    </p188:txBody>
  </p188:cm>
  <p188:cm id="{761DDC7A-B354-4B55-B54B-C3DA63D02378}" authorId="{60B98485-00BD-5AD0-B8CF-C8A3AEB3B491}" created="2024-08-20T15:43:38.643">
    <pc:sldMkLst xmlns:pc="http://schemas.microsoft.com/office/powerpoint/2013/main/command">
      <pc:docMk/>
      <pc:sldMk cId="520745579" sldId="339"/>
    </pc:sldMkLst>
    <p188:replyLst>
      <p188:reply id="{D4F369CE-F28F-4309-802B-3833FFC4FEFA}" authorId="{D819F637-DA27-93AA-8AE8-E0549F0386D9}" created="2024-08-20T16:03:22.900">
        <p188:txBody>
          <a:bodyPr/>
          <a:lstStyle/>
          <a:p>
            <a:r>
              <a:rPr lang="en-US"/>
              <a:t>We should prob retain generic names bc at least one of these drugs is available generically - </a:t>
            </a:r>
          </a:p>
        </p188:txBody>
      </p188:reply>
      <p188:reply id="{C3C584DF-6F89-4C70-AC24-1EDFD92D2266}" authorId="{D819F637-DA27-93AA-8AE8-E0549F0386D9}" created="2024-08-26T20:19:40.772">
        <p188:txBody>
          <a:bodyPr/>
          <a:lstStyle/>
          <a:p>
            <a:r>
              <a:rPr lang="en-US"/>
              <a:t>Lets ask Stan</a:t>
            </a:r>
          </a:p>
        </p188:txBody>
      </p188:reply>
    </p188:replyLst>
    <p188:txBody>
      <a:bodyPr/>
      <a:lstStyle/>
      <a:p>
        <a:r>
          <a:rPr lang="en-US"/>
          <a:t>Are Generic names needed for barber education.  I think these descriptions sound a tad to "clinical"</a:t>
        </a:r>
      </a:p>
    </p188:txBody>
  </p188:cm>
  <p188:cm id="{23F344B5-DF17-4B53-8B21-7BED6C7169C9}" authorId="{D819F637-DA27-93AA-8AE8-E0549F0386D9}" status="resolved" created="2024-10-08T19:30:47.989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520745579" sldId="339"/>
      <ac:picMk id="10" creationId="{98738369-FD97-5178-165B-B8A90EDF7070}"/>
    </ac:deMkLst>
    <p188:txBody>
      <a:bodyPr/>
      <a:lstStyle/>
      <a:p>
        <a:r>
          <a:rPr lang="en-US"/>
          <a:t>Dr Watson - we wanted to simplify this slide- ok with the indications?</a:t>
        </a:r>
      </a:p>
    </p188:txBody>
  </p188:cm>
</p188:cmLst>
</file>

<file path=ppt/comments/modernComment_156_8CF46CB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C09AE57-E5A9-4AAB-97FA-9C1E1DECD91B}" authorId="{60B98485-00BD-5AD0-B8CF-C8A3AEB3B491}" created="2024-08-20T15:47:52.188">
    <pc:sldMkLst xmlns:pc="http://schemas.microsoft.com/office/powerpoint/2013/main/command">
      <pc:docMk/>
      <pc:sldMk cId="2364828857" sldId="342"/>
    </pc:sldMkLst>
    <p188:txBody>
      <a:bodyPr/>
      <a:lstStyle/>
      <a:p>
        <a:r>
          <a:rPr lang="en-US"/>
          <a:t>Perhaps this slide should be moved to where PreP is discussed.</a:t>
        </a:r>
      </a:p>
    </p188:txBody>
  </p188:cm>
</p188:cmLst>
</file>

<file path=ppt/comments/modernComment_173_BB343F1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3A2324C-548A-48DD-BDC8-C61780EA7C97}" authorId="{D819F637-DA27-93AA-8AE8-E0549F0386D9}" created="2024-10-08T19:28:37.545">
    <pc:sldMkLst xmlns:pc="http://schemas.microsoft.com/office/powerpoint/2013/main/command">
      <pc:docMk/>
      <pc:sldMk cId="3140763418" sldId="371"/>
    </pc:sldMkLst>
    <p188:txBody>
      <a:bodyPr/>
      <a:lstStyle/>
      <a:p>
        <a:r>
          <a:rPr lang="en-US"/>
          <a:t>Wendy, please change font color from grey to black throughout</a:t>
        </a:r>
      </a:p>
    </p188:txBody>
  </p188:cm>
</p188:cmLst>
</file>

<file path=ppt/comments/modernComment_714_661771C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8B2FF48-C750-4A73-88FE-65F052CDE1B6}" authorId="{60B98485-00BD-5AD0-B8CF-C8A3AEB3B491}" created="2024-08-20T15:45:16.330">
    <pc:sldMkLst xmlns:pc="http://schemas.microsoft.com/office/powerpoint/2013/main/command">
      <pc:docMk/>
      <pc:sldMk cId="1712812494" sldId="1812"/>
    </pc:sldMkLst>
    <p188:replyLst>
      <p188:reply id="{CE23AB32-8CFF-44AF-812B-6ED528C07D2A}" authorId="{D819F637-DA27-93AA-8AE8-E0549F0386D9}" created="2024-08-20T16:03:39.939">
        <p188:txBody>
          <a:bodyPr/>
          <a:lstStyle/>
          <a:p>
            <a:r>
              <a:rPr lang="en-US"/>
              <a:t>Please update</a:t>
            </a:r>
          </a:p>
        </p188:txBody>
      </p188:reply>
    </p188:replyLst>
    <p188:txBody>
      <a:bodyPr/>
      <a:lstStyle/>
      <a:p>
        <a:r>
          <a:rPr lang="en-US"/>
          <a:t>This can be updated to talk about our previous L.A. program.</a:t>
        </a:r>
      </a:p>
    </p188:txBody>
  </p188:cm>
</p188:cmLst>
</file>

<file path=ppt/comments/modernComment_71D_557086A4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0178960-59D6-4A1D-93E6-DE055A738075}" authorId="{AEB5FF16-7397-A1CD-57F4-A4C56C1950E2}" status="resolved" created="2024-08-20T14:31:09.482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433437860" sldId="1821"/>
      <ac:spMk id="2" creationId="{E6948A2E-37AC-44AE-9B2F-E1A2EF3662B8}"/>
      <ac:txMk cp="307">
        <ac:context len="428" hash="4217981859"/>
      </ac:txMk>
    </ac:txMkLst>
    <p188:pos x="1714500" y="2763554"/>
    <p188:replyLst>
      <p188:reply id="{AA80BBDD-698D-44A8-9399-EAD3D1BD1B5D}" authorId="{D819F637-DA27-93AA-8AE8-E0549F0386D9}" created="2024-08-20T16:06:30.571">
        <p188:txBody>
          <a:bodyPr/>
          <a:lstStyle/>
          <a:p>
            <a:r>
              <a:rPr lang="en-US"/>
              <a:t>Make any changes you see fit!</a:t>
            </a:r>
          </a:p>
        </p188:txBody>
        <p188:extLst>
          <p:ext xmlns:p="http://schemas.openxmlformats.org/presentationml/2006/main" uri="{57CB4572-C831-44C2-8A1C-0ADB6CCDFE69}">
            <p223:reactions xmlns:p223="http://schemas.microsoft.com/office/powerpoint/2022/03/main">
              <p223:rxn type="👍">
                <p223:instance time="2024-08-20T16:45:32.070" authorId="{AEB5FF16-7397-A1CD-57F4-A4C56C1950E2}"/>
              </p223:rxn>
            </p223:reactions>
          </p:ext>
        </p188:extLst>
      </p188:reply>
    </p188:replyLst>
    <p188:txBody>
      <a:bodyPr/>
      <a:lstStyle/>
      <a:p>
        <a:r>
          <a:rPr lang="en-US"/>
          <a:t>I think the publicity might be the thing that they're most interested in. Maybe we should move it to the top</a:t>
        </a:r>
      </a:p>
    </p188:txBody>
  </p188:cm>
  <p188:cm id="{C2FC50AE-01AD-41B7-948B-32FEE4610376}" authorId="{D819F637-DA27-93AA-8AE8-E0549F0386D9}" status="resolved" created="2024-08-26T20:25:42.422" complete="100000">
    <pc:sldMkLst xmlns:pc="http://schemas.microsoft.com/office/powerpoint/2013/main/command">
      <pc:docMk/>
      <pc:sldMk cId="1433437860" sldId="1821"/>
    </pc:sldMkLst>
    <p188:replyLst>
      <p188:reply id="{A80E80A7-0D1A-4564-A6BA-7EDCF7596CD9}" authorId="{AEB5FF16-7397-A1CD-57F4-A4C56C1950E2}" created="2024-09-06T13:28:58.540">
        <p188:txBody>
          <a:bodyPr/>
          <a:lstStyle/>
          <a:p>
            <a:r>
              <a:rPr lang="en-US"/>
              <a:t>Updated</a:t>
            </a:r>
          </a:p>
        </p188:txBody>
      </p188:reply>
    </p188:replyLst>
    <p188:txBody>
      <a:bodyPr/>
      <a:lstStyle/>
      <a:p>
        <a:r>
          <a:rPr lang="en-US"/>
          <a:t>[@Matt Miller] [@Tabitha Washington] please update this page</a:t>
        </a:r>
      </a:p>
    </p188:txBody>
  </p188:cm>
</p188:cmLst>
</file>

<file path=ppt/comments/modernComment_740_F577A39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1D91B0A-3A0D-4C4F-8BC0-807B1451B8EA}" authorId="{AEB5FF16-7397-A1CD-57F4-A4C56C1950E2}" created="2024-08-20T14:28:06.497">
    <pc:sldMkLst xmlns:pc="http://schemas.microsoft.com/office/powerpoint/2013/main/command">
      <pc:docMk/>
      <pc:sldMk cId="4118258582" sldId="1856"/>
    </pc:sldMkLst>
    <p188:replyLst>
      <p188:reply id="{D6E2149A-2ADB-48ED-AB0E-9B9E0EB7F259}" authorId="{60B98485-00BD-5AD0-B8CF-C8A3AEB3B491}" created="2024-08-20T15:46:54.094">
        <p188:txBody>
          <a:bodyPr/>
          <a:lstStyle/>
          <a:p>
            <a:r>
              <a:rPr lang="en-US"/>
              <a:t>[@Matt Miller]  Good question.  I definitely don't want to try an app again.  Will a QR code to a landing page suffice?</a:t>
            </a:r>
          </a:p>
        </p188:txBody>
      </p188:reply>
      <p188:reply id="{294A5521-184B-4226-BCE1-E3C52401E35B}" authorId="{AEB5FF16-7397-A1CD-57F4-A4C56C1950E2}" created="2024-08-20T15:52:18.482">
        <p188:txBody>
          <a:bodyPr/>
          <a:lstStyle/>
          <a:p>
            <a:r>
              <a:rPr lang="en-US"/>
              <a:t>I think a Google Form would work fine</a:t>
            </a:r>
          </a:p>
        </p188:txBody>
        <p188:extLst>
          <p:ext xmlns:p="http://schemas.openxmlformats.org/presentationml/2006/main" uri="{57CB4572-C831-44C2-8A1C-0ADB6CCDFE69}">
            <p223:reactions xmlns:p223="http://schemas.microsoft.com/office/powerpoint/2022/03/main">
              <p223:rxn type="👍">
                <p223:instance time="2024-08-20T16:03:21.806" authorId="{60B98485-00BD-5AD0-B8CF-C8A3AEB3B491}"/>
              </p223:rxn>
            </p223:reactions>
          </p:ext>
        </p188:extLst>
      </p188:reply>
    </p188:replyLst>
    <p188:txBody>
      <a:bodyPr/>
      <a:lstStyle/>
      <a:p>
        <a:r>
          <a:rPr lang="en-US"/>
          <a:t>How will people sign up this time? DM Tyrik on Instagram? Email us? Google Form?</a:t>
        </a:r>
      </a:p>
    </p188:txBody>
  </p188:cm>
  <p188:cm id="{349044EA-3B01-4780-B91F-173F79E59267}" authorId="{D819F637-DA27-93AA-8AE8-E0549F0386D9}" created="2024-08-26T20:24:31.757" startDate="2024-10-08T19:26:33.229" dueDate="2024-10-08T19:26:33.229" assignedTo="{6C59B102-963E-89AC-6DEF-07A59A33D786}" title="@Jill Harrison Can you please ask Bebashi to review these last few slides about the barber intervention and possibly add a slide around the resources that are available and what they will be doing">
    <pc:sldMkLst xmlns:pc="http://schemas.microsoft.com/office/powerpoint/2013/main/command">
      <pc:docMk/>
      <pc:sldMk cId="4118258582" sldId="1856"/>
    </pc:sldMkLst>
    <p188:replyLst>
      <p188:reply id="{D380CE36-CEE9-4A88-8606-6E04230A65D6}" authorId="{D819F637-DA27-93AA-8AE8-E0549F0386D9}" created="2024-10-08T19:23:57.025">
        <p188:txBody>
          <a:bodyPr/>
          <a:lstStyle/>
          <a:p>
            <a:r>
              <a:rPr lang="en-US"/>
              <a:t>[@Tabitha Washington] Do we want barbers to sign up or do we already have enough barbers?</a:t>
            </a:r>
          </a:p>
        </p188:txBody>
      </p188:reply>
      <p188:reply id="{B85BA65A-690F-4F6D-9CD1-538096B432ED}" authorId="{D819F637-DA27-93AA-8AE8-E0549F0386D9}" created="2024-10-08T19:26:33.229">
        <p188:txBody>
          <a:bodyPr/>
          <a:lstStyle/>
          <a:p>
            <a:r>
              <a:rPr lang="en-US"/>
              <a:t>[@Jill Harrison] Can you please ask Bebashi to review these last few slides about the barber intervention and possibly add a slide around the resources that are available and what they will be doing</a:t>
            </a:r>
          </a:p>
        </p188:txBody>
      </p188:reply>
      <p188:reply id="{5A3A922A-C196-4C4D-8CFD-C2A17A9813C0}" authorId="{60B98485-00BD-5AD0-B8CF-C8A3AEB3B491}" created="2024-10-08T19:59:59.216">
        <p188:txBody>
          <a:bodyPr/>
          <a:lstStyle/>
          <a:p>
            <a:r>
              <a:rPr lang="en-US"/>
              <a:t>[@Lesley Simon]  At the moment we have the 5 barbershops we wanted.  So a QR code is not needed.  But they can go to the webpage or email us.</a:t>
            </a:r>
          </a:p>
        </p188:txBody>
      </p188:reply>
    </p188:replyLst>
    <p188:txBody>
      <a:bodyPr/>
      <a:lstStyle/>
      <a:p>
        <a:r>
          <a:rPr lang="en-US"/>
          <a:t>[@Matt Miller] [@Tabitha Washington] please update this page</a:t>
        </a:r>
      </a:p>
    </p188:txBody>
    <p188:extLst>
      <p:ext xmlns:p="http://schemas.openxmlformats.org/presentationml/2006/main" uri="{5BB2D875-25FF-4072-B9AC-8F64D62656EB}">
        <p228:taskDetails xmlns:p228="http://schemas.microsoft.com/office/powerpoint/2022/08/main">
          <p228:history>
            <p228:event time="2024-10-08T19:26:33.230" id="{053F9C4A-5E50-4D8F-9BFC-2FC14DFDCFDE}">
              <p228:atrbtn authorId="{D819F637-DA27-93AA-8AE8-E0549F0386D9}"/>
              <p228:anchr>
                <p228:comment id="{B85BA65A-690F-4F6D-9CD1-538096B432ED}"/>
              </p228:anchr>
              <p228:add/>
            </p228:event>
            <p228:event time="2024-10-08T19:26:33.230" id="{61DA550A-366C-4BC1-94E1-B827A8DE03A7}">
              <p228:atrbtn authorId="{D819F637-DA27-93AA-8AE8-E0549F0386D9}"/>
              <p228:anchr>
                <p228:comment id="{B85BA65A-690F-4F6D-9CD1-538096B432ED}"/>
              </p228:anchr>
              <p228:asgn authorId="{6C59B102-963E-89AC-6DEF-07A59A33D786}"/>
            </p228:event>
            <p228:event time="2024-10-08T19:26:33.230" id="{F8C92466-B2C7-41DB-945B-7378B6F0FC68}">
              <p228:atrbtn authorId="{D819F637-DA27-93AA-8AE8-E0549F0386D9}"/>
              <p228:anchr>
                <p228:comment id="{B85BA65A-690F-4F6D-9CD1-538096B432ED}"/>
              </p228:anchr>
              <p228:date stDt="2024-10-08T19:26:33.229" endDt="2024-10-08T19:26:33.229"/>
            </p228:event>
            <p228:event time="2024-10-08T19:26:33.230" id="{4B489EAE-5D8E-43EF-A6B3-E043E3D1DC0A}">
              <p228:atrbtn authorId="{D819F637-DA27-93AA-8AE8-E0549F0386D9}"/>
              <p228:anchr>
                <p228:comment id="{B85BA65A-690F-4F6D-9CD1-538096B432ED}"/>
              </p228:anchr>
              <p228:title val="@Jill Harrison Can you please ask Bebashi to review these last few slides about the barber intervention and possibly add a slide around the resources that are available and what they will be doing"/>
            </p228:event>
          </p228:history>
        </p228:taskDetails>
      </p:ext>
    </p188:extLst>
  </p188:cm>
</p188:cmLst>
</file>

<file path=ppt/comments/modernComment_763_51A1873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FCF1C16-21D5-0F4A-BE09-C0519064D7F8}" authorId="{F1059073-B330-6C38-91C6-E925ABB1C333}" status="resolved" created="2024-08-19T19:59:39.953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369540406" sldId="1891"/>
      <ac:spMk id="3" creationId="{E715A3D4-4F6C-9715-402A-467B6A6AC3A3}"/>
    </ac:deMkLst>
    <p188:replyLst>
      <p188:reply id="{6800C959-158C-3C4C-AFF7-3DF46D741AF8}" authorId="{9B1E9ABF-87CF-CD67-D2D5-28F3826C502E}" created="2024-08-19T22:28:22.963">
        <p188:txBody>
          <a:bodyPr/>
          <a:lstStyle/>
          <a:p>
            <a:r>
              <a:rPr lang="en-US"/>
              <a:t>I omitted first line “HIV affects all races and ethnicities in the U.S.” because I added to previous slide. ok?
</a:t>
            </a:r>
          </a:p>
        </p188:txBody>
      </p188:reply>
    </p188:replyLst>
    <p188:txBody>
      <a:bodyPr/>
      <a:lstStyle/>
      <a:p>
        <a:r>
          <a:rPr lang="en-US"/>
          <a:t>Pull language from flyer</a:t>
        </a:r>
      </a:p>
    </p188:txBody>
  </p188:cm>
  <p188:cm id="{1BDF6F86-FD91-400E-8408-F34FDAEC5F42}" authorId="{0E533DA0-FEAF-8B44-570B-89E8207B1BC0}" status="resolved" created="2024-09-17T20:56:45.173" complete="10000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369540406" sldId="1891"/>
      <ac:spMk id="4" creationId="{00000000-0000-0000-0000-000000000000}"/>
      <ac:txMk cp="0" len="1">
        <ac:context len="41" hash="3851661500"/>
      </ac:txMk>
    </ac:txMkLst>
    <p188:pos x="4950704" y="440674"/>
    <p188:replyLst>
      <p188:reply id="{1D7049EF-EE08-9841-9FD6-4AE7301FBAE8}" authorId="{D819F637-DA27-93AA-8AE8-E0549F0386D9}" created="2024-09-26T21:15:48.665">
        <p188:txBody>
          <a:bodyPr/>
          <a:lstStyle/>
          <a:p>
            <a:r>
              <a:rPr lang="en-US"/>
              <a:t>I don’t think we need to worry about titles for barber education, honestly
</a:t>
            </a:r>
          </a:p>
        </p188:txBody>
      </p188:reply>
    </p188:replyLst>
    <p188:txBody>
      <a:bodyPr/>
      <a:lstStyle/>
      <a:p>
        <a:r>
          <a:rPr lang="en-US"/>
          <a:t>[@Lesley Simon] I think we can have a better title</a:t>
        </a:r>
      </a:p>
    </p188:txBody>
  </p188:cm>
</p188:cmLst>
</file>

<file path=ppt/comments/modernComment_764_BB2C1F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775B8D4-2668-43BE-A338-013DEF1E81EF}" authorId="{60B98485-00BD-5AD0-B8CF-C8A3AEB3B491}" status="resolved" created="2024-08-20T15:38:25.177" complete="100000">
    <pc:sldMkLst xmlns:pc="http://schemas.microsoft.com/office/powerpoint/2013/main/command">
      <pc:docMk/>
      <pc:sldMk cId="3140230987" sldId="1892"/>
    </pc:sldMkLst>
    <p188:replyLst>
      <p188:reply id="{18DE79EA-F979-417E-958A-136DB8AA059E}" authorId="{D819F637-DA27-93AA-8AE8-E0549F0386D9}" created="2024-08-20T15:52:38.457">
        <p188:txBody>
          <a:bodyPr/>
          <a:lstStyle/>
          <a:p>
            <a:r>
              <a:rPr lang="en-US"/>
              <a:t>Good point - I removed</a:t>
            </a:r>
          </a:p>
        </p188:txBody>
      </p188:reply>
    </p188:replyLst>
    <p188:txBody>
      <a:bodyPr/>
      <a:lstStyle/>
      <a:p>
        <a:r>
          <a:rPr lang="en-US"/>
          <a:t>Do we need the "N" for a barber audience.</a:t>
        </a:r>
      </a:p>
    </p188:txBody>
  </p188:cm>
</p188:cmLst>
</file>

<file path=ppt/comments/modernComment_765_6F6ADA8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B9F10EC-BB43-4090-9B11-3A3124422C59}" authorId="{60B98485-00BD-5AD0-B8CF-C8A3AEB3B491}" created="2024-08-20T15:39:55.45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869273737" sldId="1893"/>
      <ac:spMk id="6" creationId="{AA23DCA5-C531-829E-169F-9C2966DF4F1D}"/>
    </ac:deMkLst>
    <p188:replyLst>
      <p188:reply id="{5C4AB576-0BD2-4314-9320-0BE69519EC16}" authorId="{D819F637-DA27-93AA-8AE8-E0549F0386D9}" created="2024-08-20T16:01:53.109">
        <p188:txBody>
          <a:bodyPr/>
          <a:lstStyle/>
          <a:p>
            <a:r>
              <a:rPr lang="en-US"/>
              <a:t>Dr Watson liked this -it puts risk in perspective - so I think we have redrawn and keep in</a:t>
            </a:r>
          </a:p>
        </p188:txBody>
      </p188:reply>
    </p188:replyLst>
    <p188:txBody>
      <a:bodyPr/>
      <a:lstStyle/>
      <a:p>
        <a:r>
          <a:rPr lang="en-US"/>
          <a:t>Good question.  I'm thinking Tyrik would be the best one to say if this slide should be included.</a:t>
        </a:r>
      </a:p>
    </p188:txBody>
  </p188:cm>
  <p188:cm id="{FEDB0E4F-78AD-41A6-AEFB-BE21B4CF3A86}" authorId="{0E533DA0-FEAF-8B44-570B-89E8207B1BC0}" created="2024-09-17T20:58:30.97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869273737" sldId="1893"/>
      <ac:spMk id="2" creationId="{F405DC16-107C-AF21-6C8B-FA7197C86683}"/>
      <ac:txMk cp="0" len="1">
        <ac:context len="16" hash="2639097460"/>
      </ac:txMk>
    </ac:txMkLst>
    <p188:pos x="1466620" y="509530"/>
    <p188:replyLst>
      <p188:reply id="{2D1BEF7F-09AE-F646-AD4E-9CC9B3BA2369}" authorId="{D819F637-DA27-93AA-8AE8-E0549F0386D9}" created="2024-09-26T21:15:21.471">
        <p188:txBody>
          <a:bodyPr/>
          <a:lstStyle/>
          <a:p>
            <a:r>
              <a:rPr lang="en-US"/>
              <a:t>[@Stan Pogroszewski] yes, I know this needs to be redrawn - I left a note for Wendy
</a:t>
            </a:r>
          </a:p>
        </p188:txBody>
      </p188:reply>
    </p188:replyLst>
    <p188:txBody>
      <a:bodyPr/>
      <a:lstStyle/>
      <a:p>
        <a:r>
          <a:rPr lang="en-US"/>
          <a:t>[@Lesley Simon] this need to be changed, also let's look at all titles</a:t>
        </a:r>
      </a:p>
    </p188:txBody>
  </p188:cm>
</p188:cmLst>
</file>

<file path=ppt/comments/modernComment_766_A46BD54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A4137BE-29F9-FD47-8DE3-4D2B73F7FD12}" authorId="{F1059073-B330-6C38-91C6-E925ABB1C333}" status="resolved" created="2024-08-19T20:11:43.100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758530376" sldId="1894"/>
      <ac:spMk id="5" creationId="{AE10473C-D530-4712-B894-51F31AA6CE8F}"/>
    </ac:deMkLst>
    <p188:txBody>
      <a:bodyPr/>
      <a:lstStyle/>
      <a:p>
        <a:r>
          <a:rPr lang="en-US"/>
          <a:t>AIDSVu.org PrEP-to-Need Ratio graph would probably work nicely here. It’s very simple with minimal text</a:t>
        </a:r>
      </a:p>
    </p188:txBody>
  </p188:cm>
  <p188:cm id="{B0A602C5-9D8C-472B-95F0-71A050159017}" authorId="{D819F637-DA27-93AA-8AE8-E0549F0386D9}" created="2024-10-08T19:17:24.0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2758530376" sldId="1894"/>
      <ac:spMk id="2" creationId="{00000000-0000-0000-0000-000000000000}"/>
    </ac:deMkLst>
    <p188:txBody>
      <a:bodyPr/>
      <a:lstStyle/>
      <a:p>
        <a:r>
          <a:rPr lang="en-US"/>
          <a:t>Wendy: please redraw - no background, please, to match our style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62BB56-A745-3A46-B2E3-B3D9E0C976B6}" type="datetimeFigureOut">
              <a:rPr lang="en-US" smtClean="0"/>
              <a:pPr/>
              <a:t>10/16/2024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65FC54-C5FE-3B4A-AE75-4B02FF4979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3923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234A2-74E0-784A-A9F8-8E2178212DA5}" type="datetimeFigureOut">
              <a:rPr lang="en-US" smtClean="0"/>
              <a:t>10/16/2024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78EBC-C081-8544-AEBE-7DEFE10F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45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want to introduce you to an exciting collaboration between barbers and health care workers to stop HIV within our communities.</a:t>
            </a:r>
          </a:p>
          <a:p>
            <a:r>
              <a:rPr lang="en-US"/>
              <a:t>We must agree that the rates of HIV transmission within Black and Brown men and women are too high and need to decrease. We need to Fade Out HIV. </a:t>
            </a:r>
          </a:p>
          <a:p>
            <a:r>
              <a:rPr lang="en-US"/>
              <a:t>Let’s hear first from Mr. Tyrik Washington, founder of Premier Barber Institute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6222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Clr>
                <a:srgbClr val="FF0000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err="1"/>
              <a:t>PrEP</a:t>
            </a:r>
            <a:r>
              <a:rPr lang="en-US"/>
              <a:t> reduces risk of HIV by 99% when taken as prescribed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97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https://prepvu.org/news/aidsvu-releases-new-prep-data-and-launches-prepvu-org-a-new-prep-equity-platform/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7C7F56-512C-C74C-9A9A-0A9B8D9C22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4458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https://www.cdc.gov/hiv/group/racialethnic/africanamericans/index.html</a:t>
            </a:r>
          </a:p>
          <a:p>
            <a:r>
              <a:rPr lang="en-US"/>
              <a:t>https://www.kff.org/hivaids/fact-sheet/black-americans-and-hivaids-the-basics/#footnote-448622-7</a:t>
            </a:r>
          </a:p>
          <a:p>
            <a:r>
              <a:rPr lang="en-US" err="1"/>
              <a:t>Mustanski</a:t>
            </a:r>
            <a:r>
              <a:rPr lang="en-US"/>
              <a:t> B, Morgan E, </a:t>
            </a:r>
            <a:r>
              <a:rPr lang="en-US" err="1"/>
              <a:t>D’Aquila</a:t>
            </a:r>
            <a:r>
              <a:rPr lang="en-US"/>
              <a:t> R, et al. Individual and network factors associated with racial disparities in HIV among young men who have sex with men: results from the RADAR Cohort Study. JAIDS 2019;80:24-30</a:t>
            </a:r>
          </a:p>
          <a:p>
            <a:endParaRPr lang="en-US"/>
          </a:p>
          <a:p>
            <a:r>
              <a:rPr lang="en-US"/>
              <a:t>REFS</a:t>
            </a:r>
          </a:p>
          <a:p>
            <a:r>
              <a:rPr lang="en-US"/>
              <a:t>https://www.cdc.gov/hiv/group/racialethnic/africanamericans/index.html;</a:t>
            </a:r>
            <a:r>
              <a:rPr lang="en-US" baseline="0"/>
              <a:t> </a:t>
            </a:r>
            <a:r>
              <a:rPr lang="en-US"/>
              <a:t>https://www.kff.org/hivaids/fact-sheet/black-americans-and-hivaids-the-basics/#footnote-448622-7;</a:t>
            </a:r>
            <a:r>
              <a:rPr lang="en-US" baseline="0"/>
              <a:t> </a:t>
            </a:r>
            <a:r>
              <a:rPr lang="en-US" err="1"/>
              <a:t>Mustanski</a:t>
            </a:r>
            <a:r>
              <a:rPr lang="en-US"/>
              <a:t> et al. JAIDS.</a:t>
            </a:r>
            <a:r>
              <a:rPr lang="en-US" baseline="0"/>
              <a:t> </a:t>
            </a:r>
            <a:r>
              <a:rPr lang="en-US"/>
              <a:t>2019;80:24-30.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D3070-F9E1-4657-B6A2-52ECE0E238F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090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effectLst/>
                <a:latin typeface="Segoe UI" panose="020B0502040204020203" pitchFamily="34" charset="0"/>
              </a:rPr>
              <a:t>Tyrik may want to put in a few sentences about the role of barbes in the Black Community. Transition into how becoming place just for hair- became trusted community providers . Hx of barbes as surgeons!?</a:t>
            </a:r>
            <a:endParaRPr lang="en-US" sz="1800">
              <a:effectLst/>
              <a:latin typeface="Arial" panose="020B0604020202020204" pitchFamily="34" charset="0"/>
            </a:endParaRP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489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D3070-F9E1-4657-B6A2-52ECE0E238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38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One of the final pieces of the puzzle is the science. What medicines or interventions are available that can help us Fade Out HIV? Dr. William D. King, a local physician and HIV specialist will help us answer these questions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676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r>
              <a:rPr lang="en-US"/>
              <a:t>Centers for Disease Control and Prevention. NCHHSTP </a:t>
            </a:r>
            <a:r>
              <a:rPr lang="en-US" err="1"/>
              <a:t>AtlasPlus</a:t>
            </a:r>
            <a:r>
              <a:rPr lang="en-US"/>
              <a:t>. https://www.cdc.gov/nchhstp/about/atlasplus.html. Accessed August 6, 2024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9271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Centers for Disease Control and Prevention. NCHHSTP </a:t>
            </a:r>
            <a:r>
              <a:rPr lang="en-US" err="1"/>
              <a:t>AtlasPlus</a:t>
            </a:r>
            <a:r>
              <a:rPr lang="en-US"/>
              <a:t>. https://www.cdc.gov/nchhstp/atlas/index.htm. Accessed August 6, 2024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D3070-F9E1-4657-B6A2-52ECE0E238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70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>
                <a:effectLst/>
                <a:latin typeface="Segoe UI" panose="020B0502040204020203" pitchFamily="34" charset="0"/>
              </a:rPr>
              <a:t>58 confirmed cases of HIV transmission to HCW in US (1 since 1999) according to https://www.cdc.gov/hiv/workplace/healthcareworkers.html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>
              <a:effectLst/>
              <a:latin typeface="Segoe UI" panose="020B0502040204020203" pitchFamily="34" charset="0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Centers for Disease Control and Prevention. NCHHSTP </a:t>
            </a:r>
            <a:r>
              <a:rPr lang="en-US" err="1"/>
              <a:t>AtlasPlus</a:t>
            </a:r>
            <a:r>
              <a:rPr lang="en-US"/>
              <a:t>. https://www.cdc.gov/nchhstp/atlas/index.htm. Accessed August 6, 2024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349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https://www.cdc.gov/hiv/workplace/healthcareworkers.html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5116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699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D78EBC-C081-8544-AEBE-7DEFE10F497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8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CB3FDC3-B988-8242-BE63-6CDBA266A5CC}"/>
              </a:ext>
            </a:extLst>
          </p:cNvPr>
          <p:cNvGrpSpPr/>
          <p:nvPr userDrawn="1"/>
        </p:nvGrpSpPr>
        <p:grpSpPr>
          <a:xfrm>
            <a:off x="0" y="0"/>
            <a:ext cx="9144000" cy="4857800"/>
            <a:chOff x="0" y="0"/>
            <a:chExt cx="9144000" cy="4857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136309-02D6-774D-8DB4-823176D76A84}"/>
                </a:ext>
              </a:extLst>
            </p:cNvPr>
            <p:cNvSpPr/>
            <p:nvPr userDrawn="1"/>
          </p:nvSpPr>
          <p:spPr>
            <a:xfrm>
              <a:off x="3765177" y="0"/>
              <a:ext cx="5378823" cy="4857800"/>
            </a:xfrm>
            <a:prstGeom prst="rect">
              <a:avLst/>
            </a:prstGeom>
            <a:gradFill flip="none" rotWithShape="1">
              <a:gsLst>
                <a:gs pos="24000">
                  <a:srgbClr val="002870"/>
                </a:gs>
                <a:gs pos="100000">
                  <a:srgbClr val="4968D2"/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picture containing person, person&#10;&#10;Description automatically generated">
              <a:extLst>
                <a:ext uri="{FF2B5EF4-FFF2-40B4-BE49-F238E27FC236}">
                  <a16:creationId xmlns:a16="http://schemas.microsoft.com/office/drawing/2014/main" id="{5E08496D-56F1-CD43-A674-E362936C145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941" t="422" r="1173" b="227"/>
            <a:stretch/>
          </p:blipFill>
          <p:spPr>
            <a:xfrm>
              <a:off x="0" y="0"/>
              <a:ext cx="3765177" cy="4857800"/>
            </a:xfrm>
            <a:prstGeom prst="rect">
              <a:avLst/>
            </a:prstGeom>
          </p:spPr>
        </p:pic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30E1C5C8-31DD-AF45-8637-0F124BF96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93787" y="2009192"/>
            <a:ext cx="3765177" cy="1098444"/>
          </a:xfrm>
          <a:prstGeom prst="rect">
            <a:avLst/>
          </a:prstGeom>
          <a:noFill/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t" anchorCtr="0"/>
          <a:lstStyle>
            <a:lvl1pPr algn="l">
              <a:lnSpc>
                <a:spcPts val="4200"/>
              </a:lnSpc>
              <a:defRPr sz="2800" b="0" i="0" kern="1200" cap="none" spc="0" baseline="0">
                <a:ln>
                  <a:noFill/>
                </a:ln>
                <a:solidFill>
                  <a:schemeClr val="bg1"/>
                </a:solidFill>
                <a:latin typeface="Helvetica Light" panose="020B0403020202020204" pitchFamily="34" charset="0"/>
                <a:cs typeface="Helvetica Light" panose="020B04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96B374-C894-1D46-AF64-931F39BF13BB}"/>
              </a:ext>
            </a:extLst>
          </p:cNvPr>
          <p:cNvSpPr/>
          <p:nvPr userDrawn="1"/>
        </p:nvSpPr>
        <p:spPr>
          <a:xfrm>
            <a:off x="0" y="4857801"/>
            <a:ext cx="9144000" cy="285699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741B73-A937-3E4A-BDC8-F8229A3452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115" y="4899050"/>
            <a:ext cx="8128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26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21DBA-D526-455C-BACB-7F160DF2C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747EB-BC38-4657-9A5A-573DD6E69F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80235F-58FB-49CC-9518-19303BDF6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B3A916-23F1-4644-B489-B54C0E54D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46306-A762-4172-81ED-D03EFCDC8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7C92A-99ED-4E32-B3F2-F8E7AA9F3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03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78AAD-925C-46C0-8095-E04685B0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3BDAE2-7967-4B1A-B733-8DBC4C794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C582B-1E65-4F0C-A365-DE7329A7B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4A5BB5-9C4B-4222-A3E5-92D707FB1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7C92A-99ED-4E32-B3F2-F8E7AA9F39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357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CB3FDC3-B988-8242-BE63-6CDBA266A5CC}"/>
              </a:ext>
            </a:extLst>
          </p:cNvPr>
          <p:cNvGrpSpPr/>
          <p:nvPr userDrawn="1"/>
        </p:nvGrpSpPr>
        <p:grpSpPr>
          <a:xfrm>
            <a:off x="0" y="0"/>
            <a:ext cx="9144000" cy="4857800"/>
            <a:chOff x="0" y="0"/>
            <a:chExt cx="9144000" cy="48578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9136309-02D6-774D-8DB4-823176D76A84}"/>
                </a:ext>
              </a:extLst>
            </p:cNvPr>
            <p:cNvSpPr/>
            <p:nvPr userDrawn="1"/>
          </p:nvSpPr>
          <p:spPr>
            <a:xfrm>
              <a:off x="3765177" y="0"/>
              <a:ext cx="5378823" cy="4857800"/>
            </a:xfrm>
            <a:prstGeom prst="rect">
              <a:avLst/>
            </a:prstGeom>
            <a:gradFill flip="none" rotWithShape="1">
              <a:gsLst>
                <a:gs pos="24000">
                  <a:srgbClr val="A00305"/>
                </a:gs>
                <a:gs pos="100000">
                  <a:srgbClr val="FF0000"/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 descr="A picture containing person, person&#10;&#10;Description automatically generated">
              <a:extLst>
                <a:ext uri="{FF2B5EF4-FFF2-40B4-BE49-F238E27FC236}">
                  <a16:creationId xmlns:a16="http://schemas.microsoft.com/office/drawing/2014/main" id="{5E08496D-56F1-CD43-A674-E362936C145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941" t="422" r="1173" b="227"/>
            <a:stretch/>
          </p:blipFill>
          <p:spPr>
            <a:xfrm>
              <a:off x="0" y="0"/>
              <a:ext cx="3765177" cy="4857800"/>
            </a:xfrm>
            <a:prstGeom prst="rect">
              <a:avLst/>
            </a:prstGeom>
          </p:spPr>
        </p:pic>
      </p:grpSp>
      <p:sp>
        <p:nvSpPr>
          <p:cNvPr id="5" name="Title 1">
            <a:extLst>
              <a:ext uri="{FF2B5EF4-FFF2-40B4-BE49-F238E27FC236}">
                <a16:creationId xmlns:a16="http://schemas.microsoft.com/office/drawing/2014/main" id="{30E1C5C8-31DD-AF45-8637-0F124BF960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93787" y="2009192"/>
            <a:ext cx="3765177" cy="1098444"/>
          </a:xfrm>
          <a:prstGeom prst="rect">
            <a:avLst/>
          </a:prstGeom>
          <a:noFill/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t" anchorCtr="0"/>
          <a:lstStyle>
            <a:lvl1pPr algn="l">
              <a:lnSpc>
                <a:spcPts val="4200"/>
              </a:lnSpc>
              <a:defRPr sz="2800" b="0" i="0" kern="1200" cap="none" spc="0" baseline="0">
                <a:ln>
                  <a:noFill/>
                </a:ln>
                <a:solidFill>
                  <a:schemeClr val="bg1"/>
                </a:solidFill>
                <a:latin typeface="Helvetica Light" panose="020B0403020202020204" pitchFamily="34" charset="0"/>
                <a:cs typeface="Helvetica Light" panose="020B04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96B374-C894-1D46-AF64-931F39BF13BB}"/>
              </a:ext>
            </a:extLst>
          </p:cNvPr>
          <p:cNvSpPr/>
          <p:nvPr userDrawn="1"/>
        </p:nvSpPr>
        <p:spPr>
          <a:xfrm>
            <a:off x="0" y="4857801"/>
            <a:ext cx="9144000" cy="285699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741B73-A937-3E4A-BDC8-F8229A3452A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115" y="4899050"/>
            <a:ext cx="8128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70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65F6F57A-E20E-B444-A0CB-318B41AEC62E}"/>
              </a:ext>
            </a:extLst>
          </p:cNvPr>
          <p:cNvGrpSpPr/>
          <p:nvPr userDrawn="1"/>
        </p:nvGrpSpPr>
        <p:grpSpPr>
          <a:xfrm>
            <a:off x="0" y="0"/>
            <a:ext cx="9144000" cy="4857800"/>
            <a:chOff x="0" y="0"/>
            <a:chExt cx="9144000" cy="48578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C103BC1-E32C-7C4F-94BC-A420C22247D5}"/>
                </a:ext>
              </a:extLst>
            </p:cNvPr>
            <p:cNvSpPr/>
            <p:nvPr userDrawn="1"/>
          </p:nvSpPr>
          <p:spPr>
            <a:xfrm>
              <a:off x="3765177" y="0"/>
              <a:ext cx="5378823" cy="4857800"/>
            </a:xfrm>
            <a:prstGeom prst="rect">
              <a:avLst/>
            </a:prstGeom>
            <a:gradFill flip="none" rotWithShape="1">
              <a:gsLst>
                <a:gs pos="24000">
                  <a:schemeClr val="tx1">
                    <a:lumMod val="65000"/>
                    <a:lumOff val="35000"/>
                  </a:schemeClr>
                </a:gs>
                <a:gs pos="99000">
                  <a:schemeClr val="bg1">
                    <a:lumMod val="65000"/>
                  </a:schemeClr>
                </a:gs>
              </a:gsLst>
              <a:lin ang="8100000" scaled="1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picture containing person, person&#10;&#10;Description automatically generated">
              <a:extLst>
                <a:ext uri="{FF2B5EF4-FFF2-40B4-BE49-F238E27FC236}">
                  <a16:creationId xmlns:a16="http://schemas.microsoft.com/office/drawing/2014/main" id="{9ADA4AB5-D343-E041-AE77-06B5C0C5D91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941" t="422" r="1173" b="227"/>
            <a:stretch/>
          </p:blipFill>
          <p:spPr>
            <a:xfrm>
              <a:off x="0" y="0"/>
              <a:ext cx="3765177" cy="4857800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6B95AFFB-4915-D347-8A4A-1691320C8B3F}"/>
              </a:ext>
            </a:extLst>
          </p:cNvPr>
          <p:cNvSpPr/>
          <p:nvPr userDrawn="1"/>
        </p:nvSpPr>
        <p:spPr>
          <a:xfrm>
            <a:off x="0" y="4857801"/>
            <a:ext cx="9144000" cy="285699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46C773-0ED7-D840-A518-FEC0CEC0A5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6115" y="4899050"/>
            <a:ext cx="812800" cy="2032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91799390-7EF2-3F48-B93E-68C51B5FCF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93787" y="2009192"/>
            <a:ext cx="3765177" cy="1098444"/>
          </a:xfrm>
          <a:prstGeom prst="rect">
            <a:avLst/>
          </a:prstGeom>
          <a:noFill/>
          <a:ln w="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 anchor="t" anchorCtr="0"/>
          <a:lstStyle>
            <a:lvl1pPr algn="l">
              <a:lnSpc>
                <a:spcPts val="4200"/>
              </a:lnSpc>
              <a:defRPr sz="2800" b="0" i="0" kern="1200" cap="none" spc="0" baseline="0">
                <a:ln>
                  <a:noFill/>
                </a:ln>
                <a:solidFill>
                  <a:schemeClr val="bg1"/>
                </a:solidFill>
                <a:latin typeface="Helvetica Light" panose="020B0403020202020204" pitchFamily="34" charset="0"/>
                <a:cs typeface="Helvetica Light" panose="020B0403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476569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81100" y="1162050"/>
            <a:ext cx="7734298" cy="3581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9188" y="4857801"/>
            <a:ext cx="356212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3BF259A-BDD9-2041-BAF5-D7891719F9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1100" y="247650"/>
            <a:ext cx="6226865" cy="717500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>
            <a:lvl1pPr>
              <a:defRPr>
                <a:solidFill>
                  <a:srgbClr val="0047BA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B4439F52-04CD-524C-BFF3-3985F444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: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81099" y="1162049"/>
            <a:ext cx="3635997" cy="3581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062194" y="1169987"/>
            <a:ext cx="3853206" cy="35814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9188" y="4856311"/>
            <a:ext cx="356212" cy="28719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D67CFAB6-DB0B-7747-9D6A-687F79F053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1100" y="247650"/>
            <a:ext cx="6220239" cy="714473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9F8DBFF1-01F6-F742-909E-6C1EBAE6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1758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938886" y="1162050"/>
            <a:ext cx="2976511" cy="358140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1181100" y="1162050"/>
            <a:ext cx="4463226" cy="3581402"/>
          </a:xfrm>
        </p:spPr>
        <p:txBody>
          <a:bodyPr/>
          <a:lstStyle>
            <a:lvl1pPr>
              <a:buClr>
                <a:srgbClr val="12223D"/>
              </a:buClr>
              <a:defRPr/>
            </a:lvl1pPr>
            <a:lvl2pPr>
              <a:buClr>
                <a:srgbClr val="ED1C24"/>
              </a:buClr>
              <a:defRPr/>
            </a:lvl2pPr>
            <a:lvl3pPr>
              <a:buClr>
                <a:srgbClr val="ED1C24"/>
              </a:buClr>
              <a:defRPr/>
            </a:lvl3pPr>
            <a:lvl4pPr>
              <a:buClr>
                <a:srgbClr val="ED1C24"/>
              </a:buClr>
              <a:defRPr/>
            </a:lvl4pPr>
            <a:lvl5pPr>
              <a:buClr>
                <a:srgbClr val="ED1C24"/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9189" y="4857801"/>
            <a:ext cx="356211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884D4D0E-AD2C-7246-A3E1-CF37C4F2E7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1101" y="247650"/>
            <a:ext cx="6134100" cy="723900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>
            <a:lvl1pPr>
              <a:defRPr spc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E659A76D-CB13-7A48-AF22-5CA5A30EE9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610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81100" y="1162050"/>
            <a:ext cx="7734300" cy="358140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9188" y="4857801"/>
            <a:ext cx="356212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953F31B0-1577-C94A-B8A0-2F7F4ADEC7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1101" y="247650"/>
            <a:ext cx="6134100" cy="723900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3EAB4770-48DD-4749-9138-FD39CBB894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09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720232810"/>
              </p:ext>
            </p:extLst>
          </p:nvPr>
        </p:nvGraphicFramePr>
        <p:xfrm>
          <a:off x="1181100" y="1416010"/>
          <a:ext cx="6936079" cy="2779379"/>
        </p:xfrm>
        <a:graphic>
          <a:graphicData uri="http://schemas.openxmlformats.org/drawingml/2006/table">
            <a:tbl>
              <a:tblPr firstRow="1" bandRow="1">
                <a:tableStyleId>{46F890A9-2807-4EBB-B81D-B2AA78EC7F39}</a:tableStyleId>
              </a:tblPr>
              <a:tblGrid>
                <a:gridCol w="92623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9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0799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46407">
                <a:tc>
                  <a:txBody>
                    <a:bodyPr/>
                    <a:lstStyle/>
                    <a:p>
                      <a:pPr marL="91440"/>
                      <a:r>
                        <a:rPr lang="en-US" sz="1700" b="1" cap="all">
                          <a:solidFill>
                            <a:schemeClr val="bg1"/>
                          </a:solidFill>
                          <a:latin typeface="Helvetica" pitchFamily="2" charset="0"/>
                        </a:rPr>
                        <a:t>Tool</a:t>
                      </a:r>
                      <a:endParaRPr lang="en-US" sz="1700" b="1" i="0" cap="all">
                        <a:solidFill>
                          <a:schemeClr val="bg1"/>
                        </a:solidFill>
                        <a:latin typeface="Helvetica" pitchFamily="2" charset="0"/>
                        <a:ea typeface="Helvetica" charset="0"/>
                        <a:cs typeface="Helvetica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1C24"/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700" b="1" cap="all">
                          <a:solidFill>
                            <a:schemeClr val="bg1"/>
                          </a:solidFill>
                          <a:latin typeface="Helvetica" pitchFamily="2" charset="0"/>
                        </a:rPr>
                        <a:t>Item</a:t>
                      </a:r>
                      <a:endParaRPr lang="en-US" sz="1700" b="1" i="0" cap="all">
                        <a:solidFill>
                          <a:schemeClr val="bg1"/>
                        </a:solidFill>
                        <a:latin typeface="Helvetica" pitchFamily="2" charset="0"/>
                        <a:ea typeface="Helvetica" charset="0"/>
                        <a:cs typeface="Helvetica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1C24"/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700" b="1" cap="all">
                          <a:solidFill>
                            <a:schemeClr val="bg1"/>
                          </a:solidFill>
                          <a:latin typeface="Helvetica" pitchFamily="2" charset="0"/>
                        </a:rPr>
                        <a:t>Goal</a:t>
                      </a:r>
                      <a:endParaRPr lang="en-US" sz="1700" b="1" i="0" cap="all">
                        <a:solidFill>
                          <a:schemeClr val="bg1"/>
                        </a:solidFill>
                        <a:latin typeface="Helvetica" pitchFamily="2" charset="0"/>
                        <a:ea typeface="Helvetica" charset="0"/>
                        <a:cs typeface="Helvetica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1C2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557"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DIRE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7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cs typeface="Arial" panose="020B0604020202020204" pitchFamily="34" charset="0"/>
                        </a:rPr>
                        <a:t>Assess whether long-term opioid therapy is appropriate in patients with CNCP</a:t>
                      </a:r>
                      <a:endParaRPr lang="en-US" sz="1400" b="0" i="0">
                        <a:solidFill>
                          <a:schemeClr val="tx1"/>
                        </a:solidFill>
                        <a:effectLst/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64526"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SISAP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5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cs typeface="Arial" panose="020B0604020202020204" pitchFamily="34" charset="0"/>
                        </a:rPr>
                        <a:t>Predict probability of developing aberrant behavior during opioid therapy for CNCP by inquiring about alcohol, marijuana, cigarette use </a:t>
                      </a:r>
                      <a:endParaRPr lang="en-US" sz="1400" b="0" i="0">
                        <a:solidFill>
                          <a:schemeClr val="tx1"/>
                        </a:solidFill>
                        <a:effectLst/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5557"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POAC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5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cs typeface="Arial" panose="020B0604020202020204" pitchFamily="34" charset="0"/>
                        </a:rPr>
                        <a:t>Assess criteria that suggests prescription opioid abuse in chronic pain patients</a:t>
                      </a:r>
                      <a:endParaRPr lang="en-US" sz="1400" b="0" i="0">
                        <a:solidFill>
                          <a:schemeClr val="tx1"/>
                        </a:solidFill>
                        <a:effectLst/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83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5557"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ABC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/>
                      <a:r>
                        <a:rPr lang="en-US" sz="1400" b="0" i="0">
                          <a:solidFill>
                            <a:schemeClr val="tx1"/>
                          </a:solidFill>
                          <a:latin typeface="Helvetica" pitchFamily="2" charset="0"/>
                          <a:cs typeface="Arial" panose="020B0604020202020204" pitchFamily="34" charset="0"/>
                        </a:rPr>
                        <a:t>20</a:t>
                      </a:r>
                      <a:endParaRPr lang="en-US" sz="1400" b="0" i="0">
                        <a:solidFill>
                          <a:schemeClr val="tx1"/>
                        </a:solidFill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>
                          <a:solidFill>
                            <a:schemeClr val="tx1"/>
                          </a:solidFill>
                          <a:effectLst/>
                          <a:latin typeface="Helvetica" pitchFamily="2" charset="0"/>
                          <a:cs typeface="Arial" panose="020B0604020202020204" pitchFamily="34" charset="0"/>
                        </a:rPr>
                        <a:t>Track addiction behaviors related to prescription opioids</a:t>
                      </a:r>
                      <a:endParaRPr lang="en-US" sz="1400" b="0" i="0">
                        <a:solidFill>
                          <a:schemeClr val="tx1"/>
                        </a:solidFill>
                        <a:effectLst/>
                        <a:latin typeface="Helvetica" pitchFamily="2" charset="0"/>
                        <a:ea typeface="Helvetica" charset="0"/>
                        <a:cs typeface="Arial" panose="020B0604020202020204" pitchFamily="34" charset="0"/>
                      </a:endParaRPr>
                    </a:p>
                  </a:txBody>
                  <a:tcPr marL="89104" marR="89104" marT="44551" marB="44551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  <a:alpha val="3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59188" y="4857801"/>
            <a:ext cx="330913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B20E8AE7-7324-F44D-A166-302365D9DD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81100" y="247650"/>
            <a:ext cx="6134100" cy="723900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CB39749C-84F4-6A46-A054-CCBFB4E90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2413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 userDrawn="1">
            <p:extLst>
              <p:ext uri="{D42A27DB-BD31-4B8C-83A1-F6EECF244321}">
                <p14:modId xmlns:p14="http://schemas.microsoft.com/office/powerpoint/2010/main" val="1318223277"/>
              </p:ext>
            </p:extLst>
          </p:nvPr>
        </p:nvGraphicFramePr>
        <p:xfrm>
          <a:off x="1192110" y="1082693"/>
          <a:ext cx="7723290" cy="367357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84487" y="4857801"/>
            <a:ext cx="330913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>
                <a:solidFill>
                  <a:schemeClr val="bg1"/>
                </a:solidFill>
                <a:latin typeface="Helvetica"/>
                <a:cs typeface="Helvetica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510F33A2-138B-FE4B-9111-42C93940AF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92111" y="247650"/>
            <a:ext cx="6123090" cy="716241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BAA8B462-76BE-C048-BF35-77A88EC479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21871" y="4857801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9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 sz="800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205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873F082-BA7D-AD4D-8BB9-0E839FA9F410}"/>
              </a:ext>
            </a:extLst>
          </p:cNvPr>
          <p:cNvSpPr/>
          <p:nvPr userDrawn="1"/>
        </p:nvSpPr>
        <p:spPr>
          <a:xfrm>
            <a:off x="0" y="4857801"/>
            <a:ext cx="9144000" cy="285699"/>
          </a:xfrm>
          <a:prstGeom prst="rect">
            <a:avLst/>
          </a:prstGeom>
          <a:solidFill>
            <a:srgbClr val="ED1C2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70CF5D3-9262-9B45-848C-61F34BF22AF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6115" y="4899050"/>
            <a:ext cx="812800" cy="2032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1181100" y="1162050"/>
            <a:ext cx="7734299" cy="35814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546600" y="2552700"/>
            <a:ext cx="38100" cy="381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4546600" y="2552700"/>
            <a:ext cx="38100" cy="38100"/>
          </a:xfrm>
          <a:prstGeom prst="rect">
            <a:avLst/>
          </a:prstGeom>
        </p:spPr>
      </p:pic>
      <p:sp>
        <p:nvSpPr>
          <p:cNvPr id="19" name="Footer Placeholder 3" descr="Optimizing Pain Management: Osteoarthritis Education for Pharmacists"/>
          <p:cNvSpPr>
            <a:spLocks noGrp="1"/>
          </p:cNvSpPr>
          <p:nvPr>
            <p:ph type="ftr" sz="quarter" idx="3"/>
          </p:nvPr>
        </p:nvSpPr>
        <p:spPr>
          <a:xfrm>
            <a:off x="1121871" y="4867228"/>
            <a:ext cx="5236670" cy="285699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800" b="0" i="0" spc="70" baseline="0">
                <a:solidFill>
                  <a:schemeClr val="bg1"/>
                </a:solidFill>
                <a:latin typeface="Helvetica Light"/>
                <a:cs typeface="Helvetica Light"/>
              </a:defRPr>
            </a:lvl1pPr>
          </a:lstStyle>
          <a:p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20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8592527" y="4857801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r">
              <a:defRPr sz="850" b="0" i="0">
                <a:solidFill>
                  <a:schemeClr val="bg1"/>
                </a:solidFill>
                <a:latin typeface="Helvetica" pitchFamily="2" charset="0"/>
                <a:cs typeface="Arial" panose="020B0604020202020204" pitchFamily="34" charset="0"/>
              </a:defRPr>
            </a:lvl1pPr>
          </a:lstStyle>
          <a:p>
            <a:fld id="{4C58CB0A-9FEF-774F-B1C1-8AEE4EC86D7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1181100" y="231322"/>
            <a:ext cx="6226865" cy="723900"/>
          </a:xfrm>
          <a:prstGeom prst="rect">
            <a:avLst/>
          </a:prstGeom>
        </p:spPr>
        <p:txBody>
          <a:bodyPr vert="horz" lIns="0" tIns="0" rIns="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3856A9-2A50-DF4E-A954-0B1FAF5027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/>
          <a:srcRect l="6056" t="31001" r="35583" b="22996"/>
          <a:stretch/>
        </p:blipFill>
        <p:spPr>
          <a:xfrm>
            <a:off x="65988" y="56561"/>
            <a:ext cx="918635" cy="9149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83" r:id="rId2"/>
    <p:sldLayoutId id="2147483681" r:id="rId3"/>
    <p:sldLayoutId id="2147483650" r:id="rId4"/>
    <p:sldLayoutId id="2147483661" r:id="rId5"/>
    <p:sldLayoutId id="2147483653" r:id="rId6"/>
    <p:sldLayoutId id="2147483673" r:id="rId7"/>
    <p:sldLayoutId id="2147483655" r:id="rId8"/>
    <p:sldLayoutId id="2147483656" r:id="rId9"/>
    <p:sldLayoutId id="2147483685" r:id="rId10"/>
    <p:sldLayoutId id="2147483686" r:id="rId11"/>
  </p:sldLayoutIdLst>
  <p:hf hdr="0" ftr="0" dt="0"/>
  <p:txStyles>
    <p:titleStyle>
      <a:lvl1pPr marL="0" indent="0" algn="l" defTabSz="457200" rtl="0" eaLnBrk="1" latinLnBrk="0" hangingPunct="1">
        <a:lnSpc>
          <a:spcPts val="2200"/>
        </a:lnSpc>
        <a:spcBef>
          <a:spcPct val="0"/>
        </a:spcBef>
        <a:buNone/>
        <a:defRPr sz="2400" b="0" i="0" kern="1200" cap="none" spc="0" baseline="0">
          <a:solidFill>
            <a:srgbClr val="0047BA"/>
          </a:solidFill>
          <a:latin typeface="Helvetica" pitchFamily="2" charset="0"/>
          <a:ea typeface="Helvetica" pitchFamily="2" charset="0"/>
          <a:cs typeface="Helvetica" pitchFamily="2" charset="0"/>
        </a:defRPr>
      </a:lvl1pPr>
    </p:titleStyle>
    <p:bodyStyle>
      <a:lvl1pPr marL="0" indent="0" algn="l" defTabSz="457200" rtl="0" eaLnBrk="1" latinLnBrk="0" hangingPunct="1">
        <a:lnSpc>
          <a:spcPts val="2600"/>
        </a:lnSpc>
        <a:spcBef>
          <a:spcPts val="400"/>
        </a:spcBef>
        <a:buClr>
          <a:srgbClr val="ED1C24"/>
        </a:buClr>
        <a:buSzPct val="75000"/>
        <a:buFont typeface="Wingdings" charset="2"/>
        <a:buNone/>
        <a:defRPr sz="18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Helvetica" pitchFamily="2" charset="0"/>
          <a:cs typeface="Helvetica" pitchFamily="2" charset="0"/>
        </a:defRPr>
      </a:lvl1pPr>
      <a:lvl2pPr marL="173038" indent="-173038" algn="l" defTabSz="457200" rtl="0" eaLnBrk="1" latinLnBrk="0" hangingPunct="1">
        <a:lnSpc>
          <a:spcPts val="2600"/>
        </a:lnSpc>
        <a:spcBef>
          <a:spcPts val="400"/>
        </a:spcBef>
        <a:buClr>
          <a:srgbClr val="ED1C24"/>
        </a:buClr>
        <a:buSzPct val="90000"/>
        <a:buFont typeface="Arial"/>
        <a:buChar char="•"/>
        <a:tabLst/>
        <a:defRPr sz="16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Helvetica" pitchFamily="2" charset="0"/>
          <a:cs typeface="Helvetica" pitchFamily="2" charset="0"/>
        </a:defRPr>
      </a:lvl2pPr>
      <a:lvl3pPr marL="346075" indent="-173038" algn="l" defTabSz="457200" rtl="0" eaLnBrk="1" latinLnBrk="0" hangingPunct="1">
        <a:lnSpc>
          <a:spcPts val="2200"/>
        </a:lnSpc>
        <a:spcBef>
          <a:spcPts val="100"/>
        </a:spcBef>
        <a:buClr>
          <a:srgbClr val="ED1C24"/>
        </a:buClr>
        <a:buSzPct val="90000"/>
        <a:buFont typeface="Arial"/>
        <a:buChar char="•"/>
        <a:tabLst/>
        <a:defRPr sz="14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Helvetica" pitchFamily="2" charset="0"/>
          <a:cs typeface="Helvetica" pitchFamily="2" charset="0"/>
        </a:defRPr>
      </a:lvl3pPr>
      <a:lvl4pPr marL="346075" indent="111125" algn="l" defTabSz="457200" rtl="0" eaLnBrk="1" latinLnBrk="0" hangingPunct="1">
        <a:lnSpc>
          <a:spcPts val="2000"/>
        </a:lnSpc>
        <a:spcBef>
          <a:spcPts val="100"/>
        </a:spcBef>
        <a:buClr>
          <a:srgbClr val="ED1C24"/>
        </a:buClr>
        <a:buSzPct val="90000"/>
        <a:buFont typeface="Arial"/>
        <a:buChar char="•"/>
        <a:tabLst/>
        <a:defRPr sz="12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Helvetica" pitchFamily="2" charset="0"/>
          <a:cs typeface="Helvetica" pitchFamily="2" charset="0"/>
        </a:defRPr>
      </a:lvl4pPr>
      <a:lvl5pPr marL="569913" indent="-112713" algn="l" defTabSz="457200" rtl="0" eaLnBrk="1" latinLnBrk="0" hangingPunct="1">
        <a:lnSpc>
          <a:spcPts val="1800"/>
        </a:lnSpc>
        <a:spcBef>
          <a:spcPts val="100"/>
        </a:spcBef>
        <a:buClr>
          <a:srgbClr val="ED1C24"/>
        </a:buClr>
        <a:buSzPct val="90000"/>
        <a:buFont typeface="Arial"/>
        <a:buChar char="•"/>
        <a:tabLst/>
        <a:defRPr sz="1100" b="0" i="0" kern="1200">
          <a:solidFill>
            <a:schemeClr val="tx1">
              <a:lumMod val="65000"/>
              <a:lumOff val="35000"/>
            </a:schemeClr>
          </a:solidFill>
          <a:latin typeface="Helvetica" pitchFamily="2" charset="0"/>
          <a:ea typeface="Helvetica" pitchFamily="2" charset="0"/>
          <a:cs typeface="Helvetica" pitchFamily="2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56" userDrawn="1">
          <p15:clr>
            <a:srgbClr val="F26B43"/>
          </p15:clr>
        </p15:guide>
        <p15:guide id="2" pos="744" userDrawn="1">
          <p15:clr>
            <a:srgbClr val="F26B43"/>
          </p15:clr>
        </p15:guide>
        <p15:guide id="3" orient="horz" pos="612" userDrawn="1">
          <p15:clr>
            <a:srgbClr val="F26B43"/>
          </p15:clr>
        </p15:guide>
        <p15:guide id="4" pos="1536" userDrawn="1">
          <p15:clr>
            <a:srgbClr val="F26B43"/>
          </p15:clr>
        </p15:guide>
        <p15:guide id="5" pos="600" userDrawn="1">
          <p15:clr>
            <a:srgbClr val="F26B43"/>
          </p15:clr>
        </p15:guide>
        <p15:guide id="6" pos="5616" userDrawn="1">
          <p15:clr>
            <a:srgbClr val="F26B43"/>
          </p15:clr>
        </p15:guide>
        <p15:guide id="7" pos="4608" userDrawn="1">
          <p15:clr>
            <a:srgbClr val="F26B43"/>
          </p15:clr>
        </p15:guide>
        <p15:guide id="9" orient="horz" pos="3132" userDrawn="1">
          <p15:clr>
            <a:srgbClr val="F26B43"/>
          </p15:clr>
        </p15:guide>
        <p15:guide id="10" orient="horz" pos="732" userDrawn="1">
          <p15:clr>
            <a:srgbClr val="F26B43"/>
          </p15:clr>
        </p15:guide>
        <p15:guide id="11" orient="horz" pos="299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73_BB343F1A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53_1F09F26B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66_A46BD54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14_661771CE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8/10/relationships/comments" Target="../comments/modernComment_71D_557086A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ileadadvancingaccess.com/" TargetMode="External"/><Relationship Id="rId2" Type="http://schemas.microsoft.com/office/2018/10/relationships/comments" Target="../comments/modernComment_156_8CF46CB9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viivconnect.com/patient/get-savings-information/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twashington@dkbmed.com" TargetMode="External"/><Relationship Id="rId2" Type="http://schemas.microsoft.com/office/2018/10/relationships/comments" Target="../comments/modernComment_740_F577A39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31_A5C62D50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63_51A1873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64_BB2C1F4B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765_6F6ADA89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73642-8B84-448B-B8EB-3C9D670CA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Introducing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92527" y="4857801"/>
            <a:ext cx="322874" cy="285700"/>
          </a:xfrm>
        </p:spPr>
        <p:txBody>
          <a:bodyPr/>
          <a:lstStyle/>
          <a:p>
            <a:pPr algn="ctr"/>
            <a:fld id="{4C58CB0A-9FEF-774F-B1C1-8AEE4EC86D7E}" type="slidenum">
              <a:rPr lang="en-US" sz="800" smtClean="0"/>
              <a:pPr algn="ctr"/>
              <a:t>1</a:t>
            </a:fld>
            <a:endParaRPr lang="en-US" sz="800"/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41ECBA92-3421-AF46-B353-08B3A5EC1138}"/>
              </a:ext>
            </a:extLst>
          </p:cNvPr>
          <p:cNvSpPr txBox="1">
            <a:spLocks/>
          </p:cNvSpPr>
          <p:nvPr/>
        </p:nvSpPr>
        <p:spPr>
          <a:xfrm>
            <a:off x="1051965" y="4876463"/>
            <a:ext cx="5235575" cy="28575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70" baseline="0">
                <a:solidFill>
                  <a:schemeClr val="bg1"/>
                </a:solidFill>
                <a:latin typeface="Helvetica Light"/>
                <a:ea typeface="+mn-ea"/>
                <a:cs typeface="Helvetica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 pitchFamily="2" charset="0"/>
                <a:cs typeface="Helvetica"/>
              </a:rPr>
              <a:t>FADE OUT HIV </a:t>
            </a:r>
            <a:r>
              <a:rPr lang="en-US">
                <a:latin typeface="Helvetica" pitchFamily="2" charset="0"/>
                <a:cs typeface="Helvetica"/>
              </a:rPr>
              <a:t>| AN ALLIANCE BETWEEN BARBERS AND CLINICIANS</a:t>
            </a:r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pic>
        <p:nvPicPr>
          <p:cNvPr id="6" name="Picture 5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0DD89619-AC59-4292-98FE-415C150E0D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270" r="6209" b="15366"/>
          <a:stretch/>
        </p:blipFill>
        <p:spPr>
          <a:xfrm>
            <a:off x="5328708" y="1147696"/>
            <a:ext cx="1764300" cy="239733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93C0872-6ABF-034E-B4F1-2DE28BCA5238}"/>
              </a:ext>
            </a:extLst>
          </p:cNvPr>
          <p:cNvSpPr/>
          <p:nvPr/>
        </p:nvSpPr>
        <p:spPr>
          <a:xfrm>
            <a:off x="1270396" y="3651146"/>
            <a:ext cx="29246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Dovie Watson MD, MSCE</a:t>
            </a:r>
          </a:p>
          <a:p>
            <a:pPr algn="ctr">
              <a:lnSpc>
                <a:spcPct val="100000"/>
              </a:lnSpc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Infectious disease physician-scientist</a:t>
            </a:r>
          </a:p>
          <a:p>
            <a:pPr algn="ctr">
              <a:lnSpc>
                <a:spcPct val="100000"/>
              </a:lnSpc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Penn Medicine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E8E86F-D5C6-084A-8A38-F77F33790763}"/>
              </a:ext>
            </a:extLst>
          </p:cNvPr>
          <p:cNvSpPr/>
          <p:nvPr/>
        </p:nvSpPr>
        <p:spPr>
          <a:xfrm>
            <a:off x="5245032" y="3647577"/>
            <a:ext cx="1806905" cy="10618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b="1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Tyrik Jackson</a:t>
            </a:r>
          </a:p>
          <a:p>
            <a:pPr algn="ctr"/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Founder</a:t>
            </a:r>
          </a:p>
          <a:p>
            <a:pPr algn="ctr"/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Premier Barber Institute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52CA09-21D3-4AA1-8367-AF026504D1AA}"/>
              </a:ext>
            </a:extLst>
          </p:cNvPr>
          <p:cNvSpPr txBox="1"/>
          <p:nvPr/>
        </p:nvSpPr>
        <p:spPr>
          <a:xfrm>
            <a:off x="228599" y="4614853"/>
            <a:ext cx="63290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Supported by an educational grant from Gilead Sciences, Inc</a:t>
            </a:r>
          </a:p>
        </p:txBody>
      </p:sp>
      <p:pic>
        <p:nvPicPr>
          <p:cNvPr id="14" name="Picture 13" descr="A person wearing glasses and a white lab coat&#10;&#10;Description automatically generated">
            <a:extLst>
              <a:ext uri="{FF2B5EF4-FFF2-40B4-BE49-F238E27FC236}">
                <a16:creationId xmlns:a16="http://schemas.microsoft.com/office/drawing/2014/main" id="{B0BCBCB2-027E-7F95-46EA-755E5A9137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85003" y="1113615"/>
            <a:ext cx="1926433" cy="240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6341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BF22718-FE1F-4A1F-B60F-B957EF3B96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958" y="1834359"/>
            <a:ext cx="8149133" cy="358140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HIV can be prevented with PrEP (pre-exposure prophylaxis)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One pill every day or injections every two months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99% effective at reducing HIV transmission via sex 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Does not prevent other STIs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12F56-1E7A-4A0D-B6F8-9FF1A0D88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597C54-65F2-4165-BFC8-EBE5AF27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Preventing HIV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9A68D3-7E5F-BE4B-B72D-35B6DF68916E}"/>
              </a:ext>
            </a:extLst>
          </p:cNvPr>
          <p:cNvSpPr/>
          <p:nvPr/>
        </p:nvSpPr>
        <p:spPr>
          <a:xfrm>
            <a:off x="584958" y="1161990"/>
            <a:ext cx="814913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Testing for HIV is recommended for everybody; it is simple and takes minutes</a:t>
            </a:r>
          </a:p>
        </p:txBody>
      </p:sp>
    </p:spTree>
    <p:extLst>
      <p:ext uri="{BB962C8B-B14F-4D97-AF65-F5344CB8AC3E}">
        <p14:creationId xmlns:p14="http://schemas.microsoft.com/office/powerpoint/2010/main" val="2767183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00E1B-DF5A-4A5E-BD5F-FC379B7504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7724" y="1821478"/>
            <a:ext cx="8314676" cy="3581401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HIV medications are now very effective and easy to take  </a:t>
            </a:r>
          </a:p>
          <a:p>
            <a:pPr marL="68580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One pill every day for most people or injections every two months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People living with HIV who take their medication consistently can live nearly as long as people without HIV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Treatment can also prevent transmission of HIV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812F56-1E7A-4A0D-B6F8-9FF1A0D88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5597C54-65F2-4165-BFC8-EBE5AF273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Treating HIV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9A68D3-7E5F-BE4B-B72D-35B6DF68916E}"/>
              </a:ext>
            </a:extLst>
          </p:cNvPr>
          <p:cNvSpPr/>
          <p:nvPr/>
        </p:nvSpPr>
        <p:spPr>
          <a:xfrm>
            <a:off x="584958" y="1161990"/>
            <a:ext cx="8149133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lIns="91440" tIns="45720" rIns="91440" bIns="45720">
            <a:spAutoFit/>
          </a:bodyPr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Testing for HIV is recommended for everybody; it is simple and takes minutes</a:t>
            </a:r>
          </a:p>
        </p:txBody>
      </p:sp>
    </p:spTree>
    <p:extLst>
      <p:ext uri="{BB962C8B-B14F-4D97-AF65-F5344CB8AC3E}">
        <p14:creationId xmlns:p14="http://schemas.microsoft.com/office/powerpoint/2010/main" val="1272743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D8304E-9897-4E65-83B4-BB06C27889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923" y="1129143"/>
            <a:ext cx="2816284" cy="3666978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solidFill>
                  <a:srgbClr val="ED1C24"/>
                </a:solidFill>
              </a:rPr>
              <a:t>Truvada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rgbClr val="ED1C24"/>
                </a:solidFill>
              </a:rPr>
              <a:t>TDF/emtricitabine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1500" dirty="0">
              <a:solidFill>
                <a:srgbClr val="ED1C24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F3F3F"/>
                </a:solidFill>
                <a:effectLst/>
                <a:latin typeface="Helvetica" pitchFamily="2" charset="0"/>
              </a:rPr>
              <a:t>For all sexually active people</a:t>
            </a:r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F3F3F"/>
                </a:solidFill>
                <a:effectLst/>
                <a:latin typeface="Helvetica" pitchFamily="2" charset="0"/>
              </a:rPr>
              <a:t>Used to prevent HIV from injection drug use</a:t>
            </a:r>
          </a:p>
          <a:p>
            <a:pPr marL="231770" lvl="1" indent="-231770">
              <a:lnSpc>
                <a:spcPct val="100000"/>
              </a:lnSpc>
              <a:buSzPct val="80000"/>
            </a:pPr>
            <a:r>
              <a:rPr lang="en-US" dirty="0">
                <a:solidFill>
                  <a:srgbClr val="595959"/>
                </a:solidFill>
              </a:rPr>
              <a:t>Generic available</a:t>
            </a:r>
          </a:p>
          <a:p>
            <a:pPr lvl="1">
              <a:lnSpc>
                <a:spcPct val="100000"/>
              </a:lnSpc>
            </a:pPr>
            <a:endParaRPr lang="en-US" sz="2000" dirty="0">
              <a:solidFill>
                <a:srgbClr val="595959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258B4-669E-4FBB-812E-A872FDC403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7954" y="1077254"/>
            <a:ext cx="2816284" cy="3674915"/>
          </a:xfrm>
        </p:spPr>
        <p:txBody>
          <a:bodyPr vert="horz" lIns="0" tIns="0" rIns="0" bIns="0" rtlCol="0" anchor="t">
            <a:norm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b="1" dirty="0">
                <a:solidFill>
                  <a:srgbClr val="ED1C2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Descovy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rgbClr val="ED1C24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TAF/emtricitabine</a:t>
            </a: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endParaRPr lang="en-US" sz="1600" b="1" dirty="0">
              <a:solidFill>
                <a:srgbClr val="ED1C24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marL="457189" lvl="1" indent="-228594">
              <a:lnSpc>
                <a:spcPct val="100000"/>
              </a:lnSpc>
              <a:buSzPct val="80000"/>
            </a:pPr>
            <a:r>
              <a:rPr lang="en-US" dirty="0">
                <a:solidFill>
                  <a:srgbClr val="595959"/>
                </a:solidFill>
                <a:cs typeface="Calibri" panose="020F0502020204030204" pitchFamily="34" charset="0"/>
              </a:rPr>
              <a:t>Fewer side effects</a:t>
            </a:r>
          </a:p>
          <a:p>
            <a:pPr marL="457189" lvl="1" indent="-228594">
              <a:lnSpc>
                <a:spcPct val="100000"/>
              </a:lnSpc>
              <a:buSzPct val="80000"/>
            </a:pPr>
            <a:r>
              <a:rPr lang="en-US" dirty="0">
                <a:solidFill>
                  <a:srgbClr val="3F3F3F"/>
                </a:solidFill>
                <a:effectLst/>
                <a:latin typeface="Helvetica" pitchFamily="2" charset="0"/>
              </a:rPr>
              <a:t>Approved to prevent HIV from sex*</a:t>
            </a:r>
          </a:p>
          <a:p>
            <a:pPr marL="457189" lvl="1" indent="-228594">
              <a:lnSpc>
                <a:spcPct val="100000"/>
              </a:lnSpc>
              <a:buSzPct val="80000"/>
            </a:pPr>
            <a:r>
              <a:rPr lang="en-US" dirty="0">
                <a:solidFill>
                  <a:srgbClr val="595959"/>
                </a:solidFill>
                <a:cs typeface="Calibri" panose="020F0502020204030204" pitchFamily="34" charset="0"/>
              </a:rPr>
              <a:t>Smaller pill size</a:t>
            </a:r>
          </a:p>
          <a:p>
            <a:pPr marL="228594" lvl="1" indent="0">
              <a:lnSpc>
                <a:spcPct val="100000"/>
              </a:lnSpc>
              <a:buSzPct val="80000"/>
              <a:buNone/>
            </a:pPr>
            <a:endParaRPr lang="en-US" dirty="0">
              <a:solidFill>
                <a:srgbClr val="595959"/>
              </a:solidFill>
              <a:cs typeface="Helvetic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9ABF99-4BA7-4967-BE9B-31FD75023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Medications for </a:t>
            </a:r>
            <a:r>
              <a:rPr lang="en-US" err="1"/>
              <a:t>PrEP</a:t>
            </a:r>
            <a:endParaRPr lang="en-US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277792" y="1730496"/>
            <a:ext cx="2692415" cy="0"/>
          </a:xfrm>
          <a:prstGeom prst="line">
            <a:avLst/>
          </a:prstGeom>
          <a:ln>
            <a:solidFill>
              <a:srgbClr val="0047B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90E1012-625A-4FF7-BC71-35E91FF55D6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426"/>
          <a:stretch/>
        </p:blipFill>
        <p:spPr>
          <a:xfrm>
            <a:off x="848753" y="3798555"/>
            <a:ext cx="1133127" cy="67642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00D051-84B1-4618-965B-404251E2561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36"/>
          <a:stretch/>
        </p:blipFill>
        <p:spPr>
          <a:xfrm>
            <a:off x="4291219" y="3798555"/>
            <a:ext cx="818293" cy="608290"/>
          </a:xfrm>
          <a:prstGeom prst="rect">
            <a:avLst/>
          </a:prstGeom>
        </p:spPr>
      </p:pic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 txBox="1">
            <a:spLocks/>
          </p:cNvSpPr>
          <p:nvPr/>
        </p:nvSpPr>
        <p:spPr>
          <a:xfrm>
            <a:off x="8621099" y="4860182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85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58CB0A-9FEF-774F-B1C1-8AEE4EC86D7E}" type="slidenum">
              <a:rPr lang="en-US" sz="800" smtClean="0"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12</a:t>
            </a:fld>
            <a:endParaRPr lang="en-US" sz="80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4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6F552A4C-C802-3840-82D3-21F7D1E7FAC8}"/>
              </a:ext>
            </a:extLst>
          </p:cNvPr>
          <p:cNvSpPr txBox="1">
            <a:spLocks/>
          </p:cNvSpPr>
          <p:nvPr/>
        </p:nvSpPr>
        <p:spPr>
          <a:xfrm>
            <a:off x="1051965" y="4876463"/>
            <a:ext cx="5235575" cy="28575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70" baseline="0">
                <a:solidFill>
                  <a:schemeClr val="bg1"/>
                </a:solidFill>
                <a:latin typeface="Helvetica Light"/>
                <a:ea typeface="+mn-ea"/>
                <a:cs typeface="Helvetica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 pitchFamily="2" charset="0"/>
                <a:cs typeface="Helvetica"/>
              </a:rPr>
              <a:t>FADE OUT HIV </a:t>
            </a:r>
            <a:r>
              <a:rPr lang="en-US">
                <a:latin typeface="Helvetica" pitchFamily="2" charset="0"/>
                <a:cs typeface="Helvetica"/>
              </a:rPr>
              <a:t>| AN ALLIANCE BETWEEN BARBERS AND CLINICIANS</a:t>
            </a:r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3164FF9-2DED-36BF-6169-609D387C928E}"/>
              </a:ext>
            </a:extLst>
          </p:cNvPr>
          <p:cNvCxnSpPr>
            <a:cxnSpLocks/>
          </p:cNvCxnSpPr>
          <p:nvPr/>
        </p:nvCxnSpPr>
        <p:spPr>
          <a:xfrm>
            <a:off x="3225792" y="1730496"/>
            <a:ext cx="2692415" cy="0"/>
          </a:xfrm>
          <a:prstGeom prst="line">
            <a:avLst/>
          </a:prstGeom>
          <a:ln>
            <a:solidFill>
              <a:srgbClr val="0047B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F0ABA79-93F5-3AA8-4C2E-BFD5ABA789C5}"/>
              </a:ext>
            </a:extLst>
          </p:cNvPr>
          <p:cNvCxnSpPr>
            <a:cxnSpLocks/>
          </p:cNvCxnSpPr>
          <p:nvPr/>
        </p:nvCxnSpPr>
        <p:spPr>
          <a:xfrm>
            <a:off x="6251558" y="1730496"/>
            <a:ext cx="2692415" cy="0"/>
          </a:xfrm>
          <a:prstGeom prst="line">
            <a:avLst/>
          </a:prstGeom>
          <a:ln>
            <a:solidFill>
              <a:srgbClr val="0047BA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8AFA5E-F46F-1D3A-7A12-1884B7085971}"/>
              </a:ext>
            </a:extLst>
          </p:cNvPr>
          <p:cNvSpPr txBox="1">
            <a:spLocks/>
          </p:cNvSpPr>
          <p:nvPr/>
        </p:nvSpPr>
        <p:spPr>
          <a:xfrm>
            <a:off x="6176758" y="1110726"/>
            <a:ext cx="2967242" cy="388325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0" indent="0" algn="l" defTabSz="457200" rtl="0" eaLnBrk="1" latinLnBrk="0" hangingPunct="1">
              <a:lnSpc>
                <a:spcPts val="2600"/>
              </a:lnSpc>
              <a:spcBef>
                <a:spcPts val="400"/>
              </a:spcBef>
              <a:buClr>
                <a:srgbClr val="ED1C24"/>
              </a:buClr>
              <a:buSzPct val="75000"/>
              <a:buFont typeface="Wingdings" charset="2"/>
              <a:buNone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1pPr>
            <a:lvl2pPr marL="173038" indent="-173038" algn="l" defTabSz="457200" rtl="0" eaLnBrk="1" latinLnBrk="0" hangingPunct="1">
              <a:lnSpc>
                <a:spcPts val="2600"/>
              </a:lnSpc>
              <a:spcBef>
                <a:spcPts val="400"/>
              </a:spcBef>
              <a:buClr>
                <a:srgbClr val="ED1C24"/>
              </a:buClr>
              <a:buSzPct val="90000"/>
              <a:buFont typeface="Arial"/>
              <a:buChar char="•"/>
              <a:tabLst/>
              <a:defRPr sz="16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2pPr>
            <a:lvl3pPr marL="346075" indent="-173038" algn="l" defTabSz="457200" rtl="0" eaLnBrk="1" latinLnBrk="0" hangingPunct="1">
              <a:lnSpc>
                <a:spcPts val="2200"/>
              </a:lnSpc>
              <a:spcBef>
                <a:spcPts val="100"/>
              </a:spcBef>
              <a:buClr>
                <a:srgbClr val="ED1C24"/>
              </a:buClr>
              <a:buSzPct val="90000"/>
              <a:buFont typeface="Arial"/>
              <a:buChar char="•"/>
              <a:tabLst/>
              <a:defRPr sz="14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3pPr>
            <a:lvl4pPr marL="346075" indent="111125" algn="l" defTabSz="457200" rtl="0" eaLnBrk="1" latinLnBrk="0" hangingPunct="1">
              <a:lnSpc>
                <a:spcPts val="2000"/>
              </a:lnSpc>
              <a:spcBef>
                <a:spcPts val="100"/>
              </a:spcBef>
              <a:buClr>
                <a:srgbClr val="ED1C24"/>
              </a:buClr>
              <a:buSzPct val="90000"/>
              <a:buFont typeface="Arial"/>
              <a:buChar char="•"/>
              <a:tabLst/>
              <a:defRPr sz="12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4pPr>
            <a:lvl5pPr marL="569913" indent="-112713" algn="l" defTabSz="457200" rtl="0" eaLnBrk="1" latinLnBrk="0" hangingPunct="1">
              <a:lnSpc>
                <a:spcPts val="1800"/>
              </a:lnSpc>
              <a:spcBef>
                <a:spcPts val="100"/>
              </a:spcBef>
              <a:buClr>
                <a:srgbClr val="ED1C24"/>
              </a:buClr>
              <a:buSzPct val="90000"/>
              <a:buFont typeface="Arial"/>
              <a:buChar char="•"/>
              <a:tabLst/>
              <a:defRPr sz="11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Helvetica" pitchFamily="2" charset="0"/>
                <a:ea typeface="Helvetica" pitchFamily="2" charset="0"/>
                <a:cs typeface="Helvetica" pitchFamily="2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b="1" dirty="0" err="1">
                <a:solidFill>
                  <a:srgbClr val="FF0000"/>
                </a:solidFill>
              </a:rPr>
              <a:t>Apretude</a:t>
            </a:r>
            <a:endParaRPr lang="en-US" b="1" dirty="0">
              <a:solidFill>
                <a:srgbClr val="FF0000"/>
              </a:solidFill>
            </a:endParaRPr>
          </a:p>
          <a:p>
            <a:pPr algn="ctr"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solidFill>
                  <a:srgbClr val="FF0000"/>
                </a:solidFill>
              </a:rPr>
              <a:t>Cabotegravir long-acting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3F3F3F"/>
              </a:solidFill>
              <a:effectLst/>
              <a:latin typeface="Helvetica" pitchFamily="2" charset="0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3F3F3F"/>
                </a:solidFill>
                <a:effectLst/>
                <a:latin typeface="Helvetica" pitchFamily="2" charset="0"/>
              </a:rPr>
              <a:t>For all sexually active people</a:t>
            </a:r>
          </a:p>
          <a:p>
            <a:pPr marL="231770" lvl="1" indent="-231770">
              <a:lnSpc>
                <a:spcPct val="110000"/>
              </a:lnSpc>
              <a:buSzPct val="80000"/>
            </a:pPr>
            <a:r>
              <a:rPr lang="en-US" dirty="0"/>
              <a:t> Injection every two months</a:t>
            </a:r>
          </a:p>
        </p:txBody>
      </p:sp>
      <p:pic>
        <p:nvPicPr>
          <p:cNvPr id="10" name="Picture 9" descr="A close-up of a syringe&#10;&#10;Description automatically generated">
            <a:extLst>
              <a:ext uri="{FF2B5EF4-FFF2-40B4-BE49-F238E27FC236}">
                <a16:creationId xmlns:a16="http://schemas.microsoft.com/office/drawing/2014/main" id="{98738369-FD97-5178-165B-B8A90EDF70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2654" y="3500658"/>
            <a:ext cx="1368886" cy="104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74557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Who is Using PrEP by Race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 txBox="1">
            <a:spLocks/>
          </p:cNvSpPr>
          <p:nvPr/>
        </p:nvSpPr>
        <p:spPr>
          <a:xfrm>
            <a:off x="8621099" y="4860182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85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58CB0A-9FEF-774F-B1C1-8AEE4EC86D7E}" type="slidenum">
              <a:rPr lang="en-US" sz="800" smtClean="0"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13</a:t>
            </a:fld>
            <a:endParaRPr lang="en-US" sz="80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24BC00CC-B371-964A-BBF5-D63BA00DF5CC}"/>
              </a:ext>
            </a:extLst>
          </p:cNvPr>
          <p:cNvSpPr txBox="1">
            <a:spLocks/>
          </p:cNvSpPr>
          <p:nvPr/>
        </p:nvSpPr>
        <p:spPr>
          <a:xfrm>
            <a:off x="1051965" y="4876463"/>
            <a:ext cx="5235575" cy="28575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70" baseline="0">
                <a:solidFill>
                  <a:schemeClr val="bg1"/>
                </a:solidFill>
                <a:latin typeface="Helvetica Light"/>
                <a:ea typeface="+mn-ea"/>
                <a:cs typeface="Helvetica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 pitchFamily="2" charset="0"/>
                <a:cs typeface="Helvetica"/>
              </a:rPr>
              <a:t>FADE OUT HIV </a:t>
            </a:r>
            <a:r>
              <a:rPr lang="en-US">
                <a:latin typeface="Helvetica" pitchFamily="2" charset="0"/>
                <a:cs typeface="Helvetica"/>
              </a:rPr>
              <a:t>| AN ALLIANCE BETWEEN BARBERS AND CLINICIANS</a:t>
            </a:r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79F2BA8-0517-A671-65DB-00DF27418AE4}"/>
              </a:ext>
            </a:extLst>
          </p:cNvPr>
          <p:cNvSpPr/>
          <p:nvPr/>
        </p:nvSpPr>
        <p:spPr>
          <a:xfrm>
            <a:off x="108452" y="4565274"/>
            <a:ext cx="680720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srgbClr val="0B2044"/>
                </a:solidFill>
                <a:effectLst/>
                <a:uLnTx/>
                <a:uFillTx/>
                <a:latin typeface="Helvetica" pitchFamily="2" charset="0"/>
              </a:rPr>
              <a:t>https://</a:t>
            </a:r>
            <a:r>
              <a:rPr kumimoji="0" lang="en-US" sz="900" b="0" i="0" u="none" strike="noStrike" kern="1200" cap="none" spc="0" normalizeH="0" baseline="0" noProof="0" err="1">
                <a:ln>
                  <a:noFill/>
                </a:ln>
                <a:solidFill>
                  <a:srgbClr val="0B2044"/>
                </a:solidFill>
                <a:effectLst/>
                <a:uLnTx/>
                <a:uFillTx/>
                <a:latin typeface="Helvetica" pitchFamily="2" charset="0"/>
              </a:rPr>
              <a:t>prepvu.org</a:t>
            </a:r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srgbClr val="0B2044"/>
              </a:solidFill>
              <a:effectLst/>
              <a:uLnTx/>
              <a:uFillTx/>
              <a:latin typeface="Helvetica" pitchFamily="2" charset="0"/>
            </a:endParaRPr>
          </a:p>
        </p:txBody>
      </p:sp>
      <p:pic>
        <p:nvPicPr>
          <p:cNvPr id="6" name="Picture 5" descr="A purple and green graph&#10;&#10;Description automatically generated">
            <a:extLst>
              <a:ext uri="{FF2B5EF4-FFF2-40B4-BE49-F238E27FC236}">
                <a16:creationId xmlns:a16="http://schemas.microsoft.com/office/drawing/2014/main" id="{E063C9F5-135B-167D-9579-D7E23A35D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332" y="1372860"/>
            <a:ext cx="7772400" cy="301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3037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488C6-ECA9-0145-BCE8-61FA9265B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Barriers to Health Equity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896975" y="1389381"/>
            <a:ext cx="8179234" cy="3323987"/>
            <a:chOff x="1548393" y="1464494"/>
            <a:chExt cx="6975123" cy="3323987"/>
          </a:xfrm>
        </p:grpSpPr>
        <p:sp>
          <p:nvSpPr>
            <p:cNvPr id="4" name="Right Brace 3">
              <a:extLst>
                <a:ext uri="{FF2B5EF4-FFF2-40B4-BE49-F238E27FC236}">
                  <a16:creationId xmlns:a16="http://schemas.microsoft.com/office/drawing/2014/main" id="{1286ACD0-84D1-47AE-B648-4FB35F77993A}"/>
                </a:ext>
              </a:extLst>
            </p:cNvPr>
            <p:cNvSpPr/>
            <p:nvPr/>
          </p:nvSpPr>
          <p:spPr>
            <a:xfrm>
              <a:off x="3461038" y="1705524"/>
              <a:ext cx="663560" cy="2327996"/>
            </a:xfrm>
            <a:prstGeom prst="rightBrace">
              <a:avLst/>
            </a:prstGeom>
            <a:noFill/>
            <a:ln w="19050">
              <a:solidFill>
                <a:srgbClr val="0047B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en-US">
                <a:ln>
                  <a:solidFill>
                    <a:srgbClr val="7030A0"/>
                  </a:solidFill>
                </a:ln>
                <a:solidFill>
                  <a:srgbClr val="7030A0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199858" y="1464494"/>
              <a:ext cx="4323658" cy="332398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Higher rates of STIs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Lower access to health care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Smaller sexual networks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Lack of knowledge of status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Mistrust of the health care system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/>
                  <a:cs typeface="Helvetica"/>
                </a:rPr>
                <a:t>Trauma (eg, childhood sexual abuse)</a:t>
              </a:r>
            </a:p>
            <a:p>
              <a:pPr marL="342900" indent="-342900">
                <a:spcBef>
                  <a:spcPts val="600"/>
                </a:spcBef>
                <a:buClr>
                  <a:srgbClr val="ED1C24"/>
                </a:buClr>
                <a:buSzPct val="90000"/>
                <a:buFont typeface="Arial" panose="020B0604020202020204" pitchFamily="34" charset="0"/>
                <a:buChar char="•"/>
              </a:pPr>
              <a:r>
                <a:rPr lang="en-US" sz="20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Lack of health care provider knowledge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548393" y="1853859"/>
              <a:ext cx="2126037" cy="2031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>
                <a:spcBef>
                  <a:spcPts val="1200"/>
                </a:spcBef>
              </a:pPr>
              <a:r>
                <a:rPr lang="en-US" sz="24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PrEP/HIV stigma</a:t>
              </a:r>
            </a:p>
            <a:p>
              <a:pPr algn="r">
                <a:spcBef>
                  <a:spcPts val="1200"/>
                </a:spcBef>
              </a:pPr>
              <a:r>
                <a:rPr lang="en-US" sz="24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Racism</a:t>
              </a:r>
            </a:p>
            <a:p>
              <a:pPr algn="r">
                <a:spcBef>
                  <a:spcPts val="1200"/>
                </a:spcBef>
              </a:pPr>
              <a:r>
                <a:rPr lang="en-US" sz="24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Homophobia</a:t>
              </a:r>
            </a:p>
            <a:p>
              <a:pPr algn="r">
                <a:spcBef>
                  <a:spcPts val="1200"/>
                </a:spcBef>
              </a:pPr>
              <a:r>
                <a:rPr lang="en-US" sz="2400">
                  <a:solidFill>
                    <a:srgbClr val="595959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Poverty</a:t>
              </a: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76BA8083-2F92-3243-AE10-0D583F0837AE}"/>
              </a:ext>
            </a:extLst>
          </p:cNvPr>
          <p:cNvSpPr/>
          <p:nvPr/>
        </p:nvSpPr>
        <p:spPr>
          <a:xfrm>
            <a:off x="46358" y="4715749"/>
            <a:ext cx="8870629" cy="17697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da-DK" sz="700">
                <a:solidFill>
                  <a:srgbClr val="002D74"/>
                </a:solidFill>
                <a:latin typeface="Helvetica" pitchFamily="2" charset="0"/>
              </a:rPr>
              <a:t>https://www.cdc.gov/hiv/group/racialethnic/africanamericans/index.html; https://www.kff.org/hivaids/fact-sheet/black-americans-and-hivaids-the-basics/#footnote-448622-7; Mustanski et al. JAIDS. 2019;80:24-30.</a:t>
            </a: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 txBox="1">
            <a:spLocks/>
          </p:cNvSpPr>
          <p:nvPr/>
        </p:nvSpPr>
        <p:spPr>
          <a:xfrm>
            <a:off x="8621099" y="4860182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85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58CB0A-9FEF-774F-B1C1-8AEE4EC86D7E}" type="slidenum">
              <a:rPr lang="en-US" sz="800" smtClean="0"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14</a:t>
            </a:fld>
            <a:endParaRPr lang="en-US" sz="80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040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AA1A1E-A10D-400C-9803-13CE1904DF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18883" y="4857800"/>
            <a:ext cx="356212" cy="285700"/>
          </a:xfrm>
        </p:spPr>
        <p:txBody>
          <a:bodyPr/>
          <a:lstStyle/>
          <a:p>
            <a:fld id="{4C58CB0A-9FEF-774F-B1C1-8AEE4EC86D7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846380F-E3F6-4317-99D0-BC6AAF961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886" y="366719"/>
            <a:ext cx="6226865" cy="717500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br>
              <a:rPr lang="en-US">
                <a:solidFill>
                  <a:schemeClr val="bg1">
                    <a:lumMod val="50000"/>
                  </a:schemeClr>
                </a:solidFill>
              </a:rPr>
            </a:br>
            <a:r>
              <a:rPr lang="en-US"/>
              <a:t>How to Stop HIV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A8B6ADD-B70A-4777-8127-FBD45BC3BD8F}"/>
              </a:ext>
            </a:extLst>
          </p:cNvPr>
          <p:cNvSpPr/>
          <p:nvPr/>
        </p:nvSpPr>
        <p:spPr>
          <a:xfrm>
            <a:off x="3367993" y="1996099"/>
            <a:ext cx="1731564" cy="923330"/>
          </a:xfrm>
          <a:prstGeom prst="rect">
            <a:avLst/>
          </a:prstGeom>
          <a:noFill/>
          <a:ln w="28575">
            <a:solidFill>
              <a:srgbClr val="4968D2"/>
            </a:solidFill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 = U</a:t>
            </a:r>
          </a:p>
        </p:txBody>
      </p:sp>
    </p:spTree>
    <p:extLst>
      <p:ext uri="{BB962C8B-B14F-4D97-AF65-F5344CB8AC3E}">
        <p14:creationId xmlns:p14="http://schemas.microsoft.com/office/powerpoint/2010/main" val="3443468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8E16634-F0DB-4C40-992C-AB8AF7E61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Tyrik Jackson</a:t>
            </a:r>
          </a:p>
        </p:txBody>
      </p:sp>
    </p:spTree>
    <p:extLst>
      <p:ext uri="{BB962C8B-B14F-4D97-AF65-F5344CB8AC3E}">
        <p14:creationId xmlns:p14="http://schemas.microsoft.com/office/powerpoint/2010/main" val="3173154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A988C-F9FF-46BE-AF00-71F0C8E5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1100" y="247650"/>
            <a:ext cx="6500955" cy="717500"/>
          </a:xfrm>
        </p:spPr>
        <p:txBody>
          <a:bodyPr/>
          <a:lstStyle/>
          <a:p>
            <a:r>
              <a:rPr lang="en-US"/>
              <a:t>Barbers…Let’s Start the Change!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 txBox="1">
            <a:spLocks/>
          </p:cNvSpPr>
          <p:nvPr/>
        </p:nvSpPr>
        <p:spPr>
          <a:xfrm>
            <a:off x="8621099" y="4860182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85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58CB0A-9FEF-774F-B1C1-8AEE4EC86D7E}" type="slidenum">
              <a:rPr lang="en-US" sz="800" smtClean="0"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17</a:t>
            </a:fld>
            <a:endParaRPr lang="en-US" sz="80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428334-5570-45F4-95F1-4437938FF9AB}"/>
              </a:ext>
            </a:extLst>
          </p:cNvPr>
          <p:cNvSpPr txBox="1"/>
          <p:nvPr/>
        </p:nvSpPr>
        <p:spPr>
          <a:xfrm>
            <a:off x="515374" y="1083800"/>
            <a:ext cx="5190482" cy="35445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600"/>
              </a:spcBef>
              <a:buClr>
                <a:srgbClr val="EC1E26"/>
              </a:buClr>
              <a:buSzPct val="750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595959"/>
                </a:solidFill>
                <a:latin typeface="Helvetica"/>
                <a:cs typeface="Helvetica"/>
              </a:rPr>
              <a:t>Barbers are a staple in the Black community</a:t>
            </a:r>
          </a:p>
          <a:p>
            <a:pPr marL="285750" indent="-285750">
              <a:spcBef>
                <a:spcPts val="400"/>
              </a:spcBef>
              <a:buClr>
                <a:srgbClr val="EC1E26"/>
              </a:buClr>
              <a:buSzPct val="750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595959"/>
                </a:solidFill>
                <a:latin typeface="Helvetica"/>
                <a:cs typeface="Helvetica"/>
              </a:rPr>
              <a:t>The barbershop is a safe space to discuss many topics including current and cultural events, relationships, sex, and health care</a:t>
            </a:r>
          </a:p>
          <a:p>
            <a:pPr marL="285750" indent="-285750">
              <a:spcBef>
                <a:spcPts val="600"/>
              </a:spcBef>
              <a:buClr>
                <a:srgbClr val="EC1E26"/>
              </a:buClr>
              <a:buSzPct val="75000"/>
              <a:buFont typeface="Arial" panose="020B0604020202020204" pitchFamily="34" charset="0"/>
              <a:buChar char="•"/>
            </a:pPr>
            <a:r>
              <a:rPr lang="en-US">
                <a:solidFill>
                  <a:srgbClr val="595959"/>
                </a:solidFill>
                <a:latin typeface="Helvetica"/>
                <a:cs typeface="Helvetica"/>
              </a:rPr>
              <a:t>Barbers have spread the message about diabetes and high blood pressure</a:t>
            </a:r>
          </a:p>
          <a:p>
            <a:pPr marL="742950" lvl="1" indent="-285750">
              <a:spcBef>
                <a:spcPts val="600"/>
              </a:spcBef>
              <a:buClr>
                <a:srgbClr val="EC1E26"/>
              </a:buClr>
              <a:buSzPct val="75000"/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rgbClr val="595959"/>
                </a:solidFill>
                <a:latin typeface="Helvetica"/>
                <a:cs typeface="Helvetica"/>
              </a:rPr>
              <a:t>Barbers helped clients reduce their blood pressure by measuring blood pressure and promoting follow-up</a:t>
            </a:r>
          </a:p>
          <a:p>
            <a:pPr marL="742950" lvl="1" indent="-285750">
              <a:spcBef>
                <a:spcPts val="600"/>
              </a:spcBef>
              <a:buClr>
                <a:srgbClr val="EC1E26"/>
              </a:buClr>
              <a:buSzPct val="75000"/>
              <a:buFont typeface="Courier New" panose="02070309020205020404" pitchFamily="49" charset="0"/>
              <a:buChar char="o"/>
            </a:pPr>
            <a:r>
              <a:rPr lang="en-US" sz="1600">
                <a:solidFill>
                  <a:srgbClr val="595959"/>
                </a:solidFill>
                <a:latin typeface="Helvetica"/>
                <a:cs typeface="Helvetica"/>
              </a:rPr>
              <a:t>Barbers helped identify people with undiagnosed diabetes</a:t>
            </a:r>
          </a:p>
        </p:txBody>
      </p:sp>
      <p:pic>
        <p:nvPicPr>
          <p:cNvPr id="1026" name="Picture 2" descr="Brite Lite Barber Shop in Harlem | Barber shop, Barber, Barber shop decor">
            <a:extLst>
              <a:ext uri="{FF2B5EF4-FFF2-40B4-BE49-F238E27FC236}">
                <a16:creationId xmlns:a16="http://schemas.microsoft.com/office/drawing/2014/main" id="{EDAF1761-4B74-427B-948C-9C9F3D893D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2622" y="1200268"/>
            <a:ext cx="2794672" cy="2515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281249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8E2DC0-074D-4291-94AD-8097552A4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9ACF138-EEE7-44E7-8763-21C5D5F53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Talk with Your Clients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2CAFA6-4D95-3848-9EFF-643BB3601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219" y="1575197"/>
            <a:ext cx="3809405" cy="25396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9AD16C-06E0-0A48-A24C-4D9BCEEEEDBF}"/>
              </a:ext>
            </a:extLst>
          </p:cNvPr>
          <p:cNvSpPr txBox="1"/>
          <p:nvPr/>
        </p:nvSpPr>
        <p:spPr>
          <a:xfrm>
            <a:off x="2378869" y="4792901"/>
            <a:ext cx="985837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/>
              <a:t>https://</a:t>
            </a:r>
            <a:r>
              <a:rPr lang="en-US" sz="900" err="1"/>
              <a:t>www.newblackmaninexile.net</a:t>
            </a:r>
            <a:r>
              <a:rPr lang="en-US" sz="900"/>
              <a:t>/2012/07/tongues-untied-on-</a:t>
            </a:r>
            <a:r>
              <a:rPr lang="en-US" sz="900" err="1"/>
              <a:t>barbershop.html</a:t>
            </a:r>
            <a:endParaRPr lang="en-US" sz="9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A7A5FC-B9F3-904B-A69C-6F953A63BACF}"/>
              </a:ext>
            </a:extLst>
          </p:cNvPr>
          <p:cNvSpPr txBox="1"/>
          <p:nvPr/>
        </p:nvSpPr>
        <p:spPr>
          <a:xfrm>
            <a:off x="4727379" y="2260152"/>
            <a:ext cx="4323658" cy="116955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892" indent="-342892">
              <a:spcBef>
                <a:spcPts val="600"/>
              </a:spcBef>
              <a:buClr>
                <a:srgbClr val="ED1C24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Club </a:t>
            </a:r>
          </a:p>
          <a:p>
            <a:pPr marL="342892" indent="-342892">
              <a:spcBef>
                <a:spcPts val="600"/>
              </a:spcBef>
              <a:buClr>
                <a:srgbClr val="ED1C24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“Promiscuity”</a:t>
            </a:r>
          </a:p>
          <a:p>
            <a:pPr marL="342892" indent="-342892">
              <a:spcBef>
                <a:spcPts val="600"/>
              </a:spcBef>
              <a:buClr>
                <a:srgbClr val="ED1C24"/>
              </a:buClr>
              <a:buSzPct val="900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Types of services</a:t>
            </a:r>
          </a:p>
        </p:txBody>
      </p:sp>
    </p:spTree>
    <p:extLst>
      <p:ext uri="{BB962C8B-B14F-4D97-AF65-F5344CB8AC3E}">
        <p14:creationId xmlns:p14="http://schemas.microsoft.com/office/powerpoint/2010/main" val="545392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48A2E-37AC-44AE-9B2F-E1A2EF366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8950" y="1121472"/>
            <a:ext cx="4565689" cy="3868817"/>
          </a:xfrm>
        </p:spPr>
        <p:txBody>
          <a:bodyPr vert="horz" lIns="0" tIns="0" rIns="0" bIns="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  <a:latin typeface="Helvetica"/>
                <a:cs typeface="Helvetica"/>
              </a:rPr>
              <a:t>You’ll get:</a:t>
            </a:r>
          </a:p>
          <a:p>
            <a:pPr marL="45847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1500" dirty="0">
                <a:solidFill>
                  <a:schemeClr val="tx1"/>
                </a:solidFill>
                <a:latin typeface="Helvetica"/>
                <a:cs typeface="Helvetica"/>
              </a:rPr>
              <a:t>Publicity on social media and possibly local media outlets for the screening event at your shop</a:t>
            </a:r>
            <a:endParaRPr lang="en-US" dirty="0">
              <a:solidFill>
                <a:schemeClr val="tx1"/>
              </a:solidFill>
              <a:latin typeface="Helvetica"/>
              <a:cs typeface="Helvetica"/>
            </a:endParaRPr>
          </a:p>
          <a:p>
            <a:pPr marL="45847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Helvetica"/>
                <a:cs typeface="Helvetica"/>
              </a:rPr>
              <a:t>Education for you, your staff, and your customers in your barbershop </a:t>
            </a:r>
            <a:endParaRPr lang="en-US" dirty="0">
              <a:solidFill>
                <a:schemeClr val="tx1"/>
              </a:solidFill>
              <a:cs typeface="Helvetica"/>
            </a:endParaRPr>
          </a:p>
          <a:p>
            <a:pPr marL="458470" lvl="1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  <a:latin typeface="Helvetica"/>
                <a:cs typeface="Helvetica"/>
              </a:rPr>
              <a:t>A list of health care providers in your neighborhood who are committed to the Black community; these providers can screen for HIV and prescribe </a:t>
            </a:r>
            <a:r>
              <a:rPr lang="en-US" dirty="0" err="1">
                <a:solidFill>
                  <a:schemeClr val="tx1"/>
                </a:solidFill>
                <a:latin typeface="Helvetica"/>
                <a:cs typeface="Helvetica"/>
              </a:rPr>
              <a:t>PrEP</a:t>
            </a:r>
            <a:r>
              <a:rPr lang="en-US" dirty="0">
                <a:solidFill>
                  <a:schemeClr val="tx1"/>
                </a:solidFill>
                <a:latin typeface="Helvetica"/>
                <a:cs typeface="Helvetica"/>
              </a:rPr>
              <a:t> to prevent HIV</a:t>
            </a:r>
            <a:endParaRPr lang="en-US" dirty="0">
              <a:solidFill>
                <a:schemeClr val="tx1"/>
              </a:solidFill>
              <a:cs typeface="Helvetica"/>
            </a:endParaRPr>
          </a:p>
          <a:p>
            <a:pPr>
              <a:lnSpc>
                <a:spcPct val="100000"/>
              </a:lnSpc>
            </a:pPr>
            <a:r>
              <a:rPr lang="en-US" dirty="0">
                <a:solidFill>
                  <a:schemeClr val="tx1"/>
                </a:solidFill>
                <a:latin typeface="Helvetica"/>
                <a:cs typeface="Helvetica"/>
              </a:rPr>
              <a:t>Your </a:t>
            </a:r>
            <a:r>
              <a:rPr lang="en-US">
                <a:solidFill>
                  <a:schemeClr val="tx1"/>
                </a:solidFill>
                <a:latin typeface="Helvetica"/>
                <a:cs typeface="Helvetica"/>
              </a:rPr>
              <a:t>client gets:</a:t>
            </a:r>
            <a:endParaRPr lang="en-US" dirty="0">
              <a:solidFill>
                <a:schemeClr val="tx1"/>
              </a:solidFill>
              <a:latin typeface="Helvetica"/>
              <a:cs typeface="Helvetica"/>
            </a:endParaRPr>
          </a:p>
          <a:p>
            <a:pPr marL="457200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Helvetica"/>
                <a:cs typeface="Helvetica"/>
              </a:rPr>
              <a:t>A $25 gift card if they get te</a:t>
            </a:r>
            <a:r>
              <a:rPr lang="en-US" sz="1600" dirty="0">
                <a:latin typeface="Helvetica"/>
                <a:cs typeface="Helvetica"/>
              </a:rPr>
              <a:t>sted</a:t>
            </a:r>
          </a:p>
          <a:p>
            <a:pPr marL="457200" indent="-285750">
              <a:lnSpc>
                <a:spcPct val="100000"/>
              </a:lnSpc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  <a:latin typeface="Helvetica"/>
                <a:cs typeface="Helvetica"/>
              </a:rPr>
              <a:t>Linkage  to care and prevention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D9CBB8-B98B-4BB3-A5DC-761643A7E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B26033-47E4-456F-A877-689D0D459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Helvetica"/>
                <a:cs typeface="Helvetica"/>
              </a:rPr>
              <a:t>How You Can Help and What You Get Back</a:t>
            </a:r>
          </a:p>
        </p:txBody>
      </p:sp>
      <p:pic>
        <p:nvPicPr>
          <p:cNvPr id="7" name="Picture 6" descr="A picture containing person, person&#10;&#10;Description automatically generated">
            <a:extLst>
              <a:ext uri="{FF2B5EF4-FFF2-40B4-BE49-F238E27FC236}">
                <a16:creationId xmlns:a16="http://schemas.microsoft.com/office/drawing/2014/main" id="{6E5219E1-70D3-7246-BA1F-FB7456F380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943" y="1121472"/>
            <a:ext cx="2553106" cy="3303385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4EE669F-742A-7147-A082-8756481E97C4}"/>
              </a:ext>
            </a:extLst>
          </p:cNvPr>
          <p:cNvSpPr/>
          <p:nvPr/>
        </p:nvSpPr>
        <p:spPr>
          <a:xfrm>
            <a:off x="5979245" y="4424857"/>
            <a:ext cx="20185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latin typeface="Helvetica"/>
                <a:cs typeface="Helvetica"/>
              </a:rPr>
              <a:t>Sign up to join us!</a:t>
            </a:r>
          </a:p>
        </p:txBody>
      </p:sp>
    </p:spTree>
    <p:extLst>
      <p:ext uri="{BB962C8B-B14F-4D97-AF65-F5344CB8AC3E}">
        <p14:creationId xmlns:p14="http://schemas.microsoft.com/office/powerpoint/2010/main" val="143343786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1CC4114-B6F3-4EC5-9145-86D07A16E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031" y="2072803"/>
            <a:ext cx="3765177" cy="133830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Tyrik Jackson</a:t>
            </a:r>
            <a:br>
              <a:rPr lang="en-US"/>
            </a:br>
            <a:r>
              <a:rPr lang="en-US" sz="2000"/>
              <a:t>Founder, Premier Barber Institute</a:t>
            </a:r>
            <a:br>
              <a:rPr lang="en-US"/>
            </a:b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366D00-1822-4EEA-93C0-BD7DEA52B6E3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743157" y="4857750"/>
            <a:ext cx="322262" cy="285750"/>
          </a:xfrm>
        </p:spPr>
        <p:txBody>
          <a:bodyPr/>
          <a:lstStyle/>
          <a:p>
            <a:fld id="{0007C92A-99ED-4E32-B3F2-F8E7AA9F39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89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4A2C7CF-BB9D-2E27-2AC9-4C0101EB7D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5B4BDA-2A99-60C1-36D5-BE3C787634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7DB1110-586A-BBC1-E13B-539B30EBB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HOLD for BEBASHI SLIDE</a:t>
            </a:r>
          </a:p>
        </p:txBody>
      </p:sp>
    </p:spTree>
    <p:extLst>
      <p:ext uri="{BB962C8B-B14F-4D97-AF65-F5344CB8AC3E}">
        <p14:creationId xmlns:p14="http://schemas.microsoft.com/office/powerpoint/2010/main" val="1042875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F039B-711B-41F9-8D99-D453308C22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Clr>
                <a:srgbClr val="FF0000"/>
              </a:buClr>
              <a:buSzPct val="90000"/>
              <a:buFont typeface="Arial" panose="020B0604020202020204" pitchFamily="34" charset="0"/>
              <a:buChar char="•"/>
            </a:pPr>
            <a:r>
              <a:rPr lang="en-US"/>
              <a:t>Most insurance plans and state Medicaid programs cover PrEP; prior authorization may be required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Clr>
                <a:srgbClr val="FF0000"/>
              </a:buClr>
              <a:buSzPct val="90000"/>
              <a:buFont typeface="Arial" panose="020B0604020202020204" pitchFamily="34" charset="0"/>
              <a:buChar char="•"/>
            </a:pPr>
            <a:r>
              <a:rPr lang="en-US"/>
              <a:t>Co-pay assistance: income is not a factor in eligibility</a:t>
            </a:r>
          </a:p>
          <a:p>
            <a:pPr lvl="2">
              <a:lnSpc>
                <a:spcPct val="100000"/>
              </a:lnSpc>
              <a:spcBef>
                <a:spcPts val="200"/>
              </a:spcBef>
              <a:buClr>
                <a:srgbClr val="FF0000"/>
              </a:buClr>
              <a:buSzPct val="75000"/>
              <a:buFont typeface="Courier New" panose="02070309020205020404" pitchFamily="49" charset="0"/>
              <a:buChar char="o"/>
            </a:pPr>
            <a:r>
              <a:rPr lang="en-US">
                <a:solidFill>
                  <a:srgbClr val="0047BA"/>
                </a:solidFill>
                <a:hlinkClick r:id="rId3"/>
              </a:rPr>
              <a:t>https://www.gileadadvancingaccess.com/</a:t>
            </a:r>
            <a:endParaRPr lang="en-US">
              <a:solidFill>
                <a:srgbClr val="0047BA"/>
              </a:solidFill>
            </a:endParaRPr>
          </a:p>
          <a:p>
            <a:pPr lvl="2">
              <a:lnSpc>
                <a:spcPct val="100000"/>
              </a:lnSpc>
              <a:spcBef>
                <a:spcPts val="200"/>
              </a:spcBef>
              <a:buClr>
                <a:srgbClr val="FF0000"/>
              </a:buClr>
              <a:buSzPct val="75000"/>
              <a:buFont typeface="Courier New" panose="02070309020205020404" pitchFamily="49" charset="0"/>
              <a:buChar char="o"/>
            </a:pPr>
            <a:r>
              <a:rPr lang="en-US">
                <a:solidFill>
                  <a:srgbClr val="0047BA"/>
                </a:solidFill>
                <a:hlinkClick r:id="rId4"/>
              </a:rPr>
              <a:t>https://www.viivconnect.com/patient/get-savings-information/</a:t>
            </a:r>
            <a:endParaRPr lang="en-US">
              <a:solidFill>
                <a:srgbClr val="0047BA"/>
              </a:solidFill>
            </a:endParaRPr>
          </a:p>
          <a:p>
            <a:pPr lvl="2">
              <a:lnSpc>
                <a:spcPct val="100000"/>
              </a:lnSpc>
              <a:spcBef>
                <a:spcPts val="200"/>
              </a:spcBef>
              <a:buClr>
                <a:srgbClr val="FF0000"/>
              </a:buClr>
              <a:buSzPct val="75000"/>
              <a:buFont typeface="Courier New" panose="02070309020205020404" pitchFamily="49" charset="0"/>
              <a:buChar char="o"/>
            </a:pPr>
            <a:endParaRPr lang="en-US">
              <a:solidFill>
                <a:srgbClr val="0047BA"/>
              </a:solidFill>
            </a:endParaRPr>
          </a:p>
          <a:p>
            <a:pPr lvl="1">
              <a:lnSpc>
                <a:spcPct val="100000"/>
              </a:lnSpc>
              <a:spcBef>
                <a:spcPts val="200"/>
              </a:spcBef>
              <a:buClr>
                <a:srgbClr val="FF0000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0047BA"/>
                </a:solidFill>
              </a:rPr>
              <a:t>https://</a:t>
            </a:r>
            <a:r>
              <a:rPr lang="en-US" sz="1800" err="1">
                <a:solidFill>
                  <a:srgbClr val="0047BA"/>
                </a:solidFill>
              </a:rPr>
              <a:t>phillykeeponloving.com</a:t>
            </a:r>
            <a:r>
              <a:rPr lang="en-US" sz="1800">
                <a:solidFill>
                  <a:srgbClr val="0047BA"/>
                </a:solidFill>
              </a:rPr>
              <a:t>/</a:t>
            </a:r>
            <a:r>
              <a:rPr lang="en-US" sz="1800" err="1">
                <a:solidFill>
                  <a:srgbClr val="0047BA"/>
                </a:solidFill>
              </a:rPr>
              <a:t>teleprep</a:t>
            </a:r>
            <a:r>
              <a:rPr lang="en-US" sz="1800">
                <a:solidFill>
                  <a:srgbClr val="0047BA"/>
                </a:solidFill>
              </a:rPr>
              <a:t>/</a:t>
            </a:r>
            <a:endParaRPr lang="en-US" sz="1800"/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B2958-4BBB-49B3-A6B8-1C04B33D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Helping People Get PrEP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9C4463D-DA74-2747-A37A-68D051B1B4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2885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6948A2E-37AC-44AE-9B2F-E1A2EF3662B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47585" y="1256471"/>
            <a:ext cx="4910304" cy="1748127"/>
          </a:xfrm>
        </p:spPr>
        <p:txBody>
          <a:bodyPr vert="horz" lIns="0" tIns="0" rIns="0" bIns="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You all have a QR Code in your VIP bag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Use the code to sign up or stop by Booth16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Helvetica"/>
                <a:cs typeface="Helvetica"/>
              </a:rPr>
              <a:t>It’s vitally important to help prevent the spread of HIV in our community</a:t>
            </a:r>
          </a:p>
          <a:p>
            <a:endParaRPr lang="en-US" b="1">
              <a:latin typeface="Helvetica"/>
              <a:cs typeface="Helvetica"/>
            </a:endParaRPr>
          </a:p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4D9CBB8-B98B-4BB3-A5DC-761643A7ED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CB26033-47E4-456F-A877-689D0D459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to Sign Up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727991-0D92-894F-85B5-B65C0BC420E3}"/>
              </a:ext>
            </a:extLst>
          </p:cNvPr>
          <p:cNvSpPr/>
          <p:nvPr/>
        </p:nvSpPr>
        <p:spPr>
          <a:xfrm>
            <a:off x="1047584" y="3454777"/>
            <a:ext cx="70488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>
                <a:latin typeface="Helvetica"/>
                <a:cs typeface="Helvetica"/>
              </a:rPr>
              <a:t>For questions or for more information, email Tabitha Washington at</a:t>
            </a:r>
          </a:p>
          <a:p>
            <a:r>
              <a:rPr lang="en-US">
                <a:latin typeface="Helvetica"/>
                <a:cs typeface="Helvetica"/>
              </a:rPr>
              <a:t> </a:t>
            </a:r>
            <a:r>
              <a:rPr lang="en-US" u="sng">
                <a:latin typeface="Helvetica"/>
                <a:cs typeface="Helvetica"/>
                <a:hlinkClick r:id="rId3"/>
              </a:rPr>
              <a:t>twashington@dkbmed.com</a:t>
            </a:r>
            <a:r>
              <a:rPr lang="en-US">
                <a:latin typeface="Helvetica"/>
                <a:cs typeface="Helvetica"/>
              </a:rPr>
              <a:t> or go to </a:t>
            </a:r>
            <a:r>
              <a:rPr lang="en-US" u="sng" err="1">
                <a:latin typeface="Helvetica"/>
                <a:cs typeface="Helvetica"/>
              </a:rPr>
              <a:t>Barbers.dkbmed.com</a:t>
            </a:r>
            <a:endParaRPr lang="en-US">
              <a:latin typeface="Helvetica"/>
              <a:cs typeface="Helvetica"/>
            </a:endParaRPr>
          </a:p>
        </p:txBody>
      </p:sp>
      <p:pic>
        <p:nvPicPr>
          <p:cNvPr id="6" name="Picture 6" descr="Qr code&#10;&#10;Description automatically generated">
            <a:extLst>
              <a:ext uri="{FF2B5EF4-FFF2-40B4-BE49-F238E27FC236}">
                <a16:creationId xmlns:a16="http://schemas.microsoft.com/office/drawing/2014/main" id="{AA5A88EA-49DD-42ED-9AFE-2150F147BE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7888" y="350044"/>
            <a:ext cx="2743200" cy="2743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DCF177-3C5E-DE3A-6908-B139266BC13B}"/>
              </a:ext>
            </a:extLst>
          </p:cNvPr>
          <p:cNvSpPr txBox="1"/>
          <p:nvPr/>
        </p:nvSpPr>
        <p:spPr>
          <a:xfrm>
            <a:off x="3342958" y="1844531"/>
            <a:ext cx="1903147" cy="369332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/>
              <a:t>Will be updated</a:t>
            </a:r>
          </a:p>
        </p:txBody>
      </p:sp>
    </p:spTree>
    <p:extLst>
      <p:ext uri="{BB962C8B-B14F-4D97-AF65-F5344CB8AC3E}">
        <p14:creationId xmlns:p14="http://schemas.microsoft.com/office/powerpoint/2010/main" val="411825858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A5B56-D722-ED4D-B281-21DF6E23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728922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FC61F1A-8C83-3ECA-164A-CC6647ADA3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Barbers are trusted by the community for all sorts of information, including health care</a:t>
            </a:r>
          </a:p>
          <a:p>
            <a:r>
              <a:rPr lang="en-US" dirty="0"/>
              <a:t>Many people do not trust their health care providers and do not believe what they are told about disease, prevention, and treatment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2EA26-3DC2-2B23-073E-FA7437C00D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860CF76-2499-A22F-1DDA-A2EEFC449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Barbers are Trusted and Important Partners</a:t>
            </a:r>
          </a:p>
        </p:txBody>
      </p:sp>
    </p:spTree>
    <p:extLst>
      <p:ext uri="{BB962C8B-B14F-4D97-AF65-F5344CB8AC3E}">
        <p14:creationId xmlns:p14="http://schemas.microsoft.com/office/powerpoint/2010/main" val="1232145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488C6-ECA9-0145-BCE8-61FA9265B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Occupational Exposure to HIV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203245" y="1570595"/>
            <a:ext cx="4323658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spcBef>
                <a:spcPts val="600"/>
              </a:spcBef>
              <a:buClr>
                <a:srgbClr val="ED1C24"/>
              </a:buClr>
              <a:buSzPct val="90000"/>
            </a:pPr>
            <a:endParaRPr lang="en-US" sz="2000">
              <a:solidFill>
                <a:srgbClr val="595959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 txBox="1">
            <a:spLocks/>
          </p:cNvSpPr>
          <p:nvPr/>
        </p:nvSpPr>
        <p:spPr>
          <a:xfrm>
            <a:off x="8621100" y="4860183"/>
            <a:ext cx="322874" cy="2857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r" defTabSz="457200" rtl="0" eaLnBrk="1" latinLnBrk="0" hangingPunct="1">
              <a:defRPr sz="850" b="0" i="0" kern="1200">
                <a:solidFill>
                  <a:schemeClr val="bg1"/>
                </a:solidFill>
                <a:latin typeface="Helvetica" pitchFamily="2" charset="0"/>
                <a:ea typeface="+mn-ea"/>
                <a:cs typeface="Arial" panose="020B0604020202020204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4C58CB0A-9FEF-774F-B1C1-8AEE4EC86D7E}" type="slidenum">
              <a:rPr lang="en-US" sz="800"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4</a:t>
            </a:fld>
            <a:endParaRPr lang="en-US" sz="80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1" name="Picture 10" descr="A person writing on a piece of paper&#10;&#10;Description automatically generated with low confidence">
            <a:extLst>
              <a:ext uri="{FF2B5EF4-FFF2-40B4-BE49-F238E27FC236}">
                <a16:creationId xmlns:a16="http://schemas.microsoft.com/office/drawing/2014/main" id="{E716D03D-7551-0540-BD39-3219C46A1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34" y="1488210"/>
            <a:ext cx="1637492" cy="153326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D1B358-A60A-204C-B9C5-1A8CC9615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6664" y="1473000"/>
            <a:ext cx="2059434" cy="151281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4F9DE44-0E54-4A37-B6FF-34DF2F9B3941}"/>
              </a:ext>
            </a:extLst>
          </p:cNvPr>
          <p:cNvSpPr txBox="1"/>
          <p:nvPr/>
        </p:nvSpPr>
        <p:spPr>
          <a:xfrm>
            <a:off x="543559" y="3129036"/>
            <a:ext cx="2386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Cuts</a:t>
            </a:r>
          </a:p>
          <a:p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Open wounds</a:t>
            </a:r>
          </a:p>
          <a:p>
            <a:r>
              <a:rPr lang="en-US" sz="1600" b="1">
                <a:solidFill>
                  <a:srgbClr val="4968D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Universal precautions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6B73AD6-5990-490C-80AE-5240F57C75AF}"/>
              </a:ext>
            </a:extLst>
          </p:cNvPr>
          <p:cNvSpPr txBox="1"/>
          <p:nvPr/>
        </p:nvSpPr>
        <p:spPr>
          <a:xfrm>
            <a:off x="3283764" y="3129036"/>
            <a:ext cx="25183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Infection of follicle</a:t>
            </a: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Tools and implements</a:t>
            </a:r>
          </a:p>
          <a:p>
            <a:r>
              <a:rPr lang="en-US" sz="1600" b="1" dirty="0">
                <a:solidFill>
                  <a:srgbClr val="4968D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Universal precautions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80DF98F-17C9-4048-92F7-8D74C5E4BF27}"/>
              </a:ext>
            </a:extLst>
          </p:cNvPr>
          <p:cNvSpPr/>
          <p:nvPr/>
        </p:nvSpPr>
        <p:spPr>
          <a:xfrm>
            <a:off x="710903" y="4312361"/>
            <a:ext cx="4955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>
                <a:solidFill>
                  <a:srgbClr val="EC1E26"/>
                </a:solidFill>
                <a:latin typeface="Helvetica" pitchFamily="2" charset="0"/>
              </a:rPr>
              <a:t>Excessive precautions can be stigmatizing!</a:t>
            </a:r>
          </a:p>
        </p:txBody>
      </p:sp>
      <p:pic>
        <p:nvPicPr>
          <p:cNvPr id="3" name="Picture 2" descr="A picture containing clothing, underwear&#10;&#10;Description automatically generated">
            <a:extLst>
              <a:ext uri="{FF2B5EF4-FFF2-40B4-BE49-F238E27FC236}">
                <a16:creationId xmlns:a16="http://schemas.microsoft.com/office/drawing/2014/main" id="{269D2D61-8461-92E1-6328-8AB459E2A3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8619" y="1440604"/>
            <a:ext cx="2118692" cy="15808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0D85E87-1611-B857-C5EE-34D83D4B7202}"/>
              </a:ext>
            </a:extLst>
          </p:cNvPr>
          <p:cNvSpPr txBox="1"/>
          <p:nvPr/>
        </p:nvSpPr>
        <p:spPr>
          <a:xfrm>
            <a:off x="6019593" y="3141000"/>
            <a:ext cx="3005949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Clr>
                <a:srgbClr val="ED1C24"/>
              </a:buClr>
              <a:buSzPct val="90000"/>
            </a:pPr>
            <a:r>
              <a:rPr lang="en-US" sz="16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Sharp needles, tools, and implements </a:t>
            </a:r>
          </a:p>
          <a:p>
            <a:pPr>
              <a:buClr>
                <a:srgbClr val="ED1C24"/>
              </a:buClr>
              <a:buSzPct val="90000"/>
            </a:pPr>
            <a:r>
              <a:rPr lang="en-US" sz="16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Breaking the skin  </a:t>
            </a:r>
          </a:p>
          <a:p>
            <a:pPr>
              <a:buClr>
                <a:srgbClr val="ED1C24"/>
              </a:buClr>
              <a:buSzPct val="90000"/>
            </a:pPr>
            <a:r>
              <a:rPr lang="en-US" sz="1600" dirty="0">
                <a:solidFill>
                  <a:srgbClr val="595959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Contaminated needles </a:t>
            </a:r>
          </a:p>
          <a:p>
            <a:pPr>
              <a:buClr>
                <a:srgbClr val="ED1C24"/>
              </a:buClr>
              <a:buSzPct val="90000"/>
            </a:pPr>
            <a:r>
              <a:rPr lang="en-US" sz="1600" b="1" dirty="0">
                <a:solidFill>
                  <a:srgbClr val="4968D2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Universal precautions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2368D8E-A72F-8015-9B38-14A738848B59}"/>
              </a:ext>
            </a:extLst>
          </p:cNvPr>
          <p:cNvSpPr txBox="1"/>
          <p:nvPr/>
        </p:nvSpPr>
        <p:spPr>
          <a:xfrm>
            <a:off x="660234" y="1071272"/>
            <a:ext cx="2270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Shaving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31CBC0-CDD2-0781-F005-1199076B3E2E}"/>
              </a:ext>
            </a:extLst>
          </p:cNvPr>
          <p:cNvSpPr txBox="1"/>
          <p:nvPr/>
        </p:nvSpPr>
        <p:spPr>
          <a:xfrm>
            <a:off x="3416664" y="1075744"/>
            <a:ext cx="22700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Folliculitis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2A4ED71-0AF8-DFE2-0575-A519211CA7A0}"/>
              </a:ext>
            </a:extLst>
          </p:cNvPr>
          <p:cNvSpPr txBox="1"/>
          <p:nvPr/>
        </p:nvSpPr>
        <p:spPr>
          <a:xfrm>
            <a:off x="6042562" y="1118273"/>
            <a:ext cx="27399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latin typeface="Helvetica" panose="020B0604020202020204" pitchFamily="34" charset="0"/>
                <a:cs typeface="Helvetica" panose="020B0604020202020204" pitchFamily="34" charset="0"/>
              </a:rPr>
              <a:t>Scalp micropigmentation</a:t>
            </a:r>
          </a:p>
        </p:txBody>
      </p:sp>
    </p:spTree>
    <p:extLst>
      <p:ext uri="{BB962C8B-B14F-4D97-AF65-F5344CB8AC3E}">
        <p14:creationId xmlns:p14="http://schemas.microsoft.com/office/powerpoint/2010/main" val="678812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2E46DEA-383F-49BD-AA86-72EB2904A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3787" y="2009192"/>
            <a:ext cx="4271619" cy="109844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/>
              <a:t>Dovie Watson, MD, MSCE, AAHIVS</a:t>
            </a:r>
            <a:br>
              <a:rPr lang="en-US" b="1"/>
            </a:br>
            <a:r>
              <a:rPr lang="en-US" sz="2000">
                <a:latin typeface="Helvetica" panose="020B0604020202020204" pitchFamily="34" charset="0"/>
                <a:cs typeface="Helvetica" panose="020B0604020202020204" pitchFamily="34" charset="0"/>
              </a:rPr>
              <a:t>Infectious Diseases</a:t>
            </a:r>
            <a:br>
              <a:rPr lang="en-US" sz="200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sz="2000">
                <a:latin typeface="Helvetica" panose="020B0604020202020204" pitchFamily="34" charset="0"/>
                <a:cs typeface="Helvetica" panose="020B0604020202020204" pitchFamily="34" charset="0"/>
              </a:rPr>
              <a:t>Penn Medicine</a:t>
            </a:r>
            <a:br>
              <a:rPr lang="en-US"/>
            </a:b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5E119E-ABCE-44B1-AD43-041B75107FE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43144" y="4857750"/>
            <a:ext cx="322262" cy="285750"/>
          </a:xfrm>
        </p:spPr>
        <p:txBody>
          <a:bodyPr/>
          <a:lstStyle/>
          <a:p>
            <a:fld id="{0007C92A-99ED-4E32-B3F2-F8E7AA9F39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276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98D57A3-7CEA-BB41-BE78-3C6D16AF38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lvl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ea typeface="ＭＳ Ｐゴシック" charset="-128"/>
              </a:rPr>
              <a:t>1.2 million people in the US are living with HIV</a:t>
            </a:r>
          </a:p>
          <a:p>
            <a:pPr marL="571486" lvl="2" indent="-288918">
              <a:lnSpc>
                <a:spcPct val="100000"/>
              </a:lnSpc>
              <a:spcBef>
                <a:spcPts val="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ea typeface="ＭＳ Ｐゴシック" charset="-128"/>
              </a:rPr>
              <a:t>HIV affects people of </a:t>
            </a:r>
            <a:r>
              <a:rPr lang="en-US" sz="1600" b="1" i="1" dirty="0">
                <a:ea typeface="ＭＳ Ｐゴシック" charset="-128"/>
              </a:rPr>
              <a:t>all</a:t>
            </a:r>
            <a:r>
              <a:rPr lang="en-US" sz="1600" dirty="0">
                <a:ea typeface="ＭＳ Ｐゴシック" charset="-128"/>
              </a:rPr>
              <a:t> races, ethnicities, ages, genders, and sexual orientations</a:t>
            </a:r>
          </a:p>
          <a:p>
            <a:pPr marL="571486" lvl="2" indent="-288918">
              <a:lnSpc>
                <a:spcPct val="100000"/>
              </a:lnSpc>
              <a:spcBef>
                <a:spcPts val="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ea typeface="ＭＳ Ｐゴシック" charset="-128"/>
              </a:rPr>
              <a:t>More than one-third (435,000) of people living with HIV in the US are Black/African American</a:t>
            </a:r>
          </a:p>
          <a:p>
            <a:pPr marL="571486" lvl="2" indent="-288918">
              <a:lnSpc>
                <a:spcPct val="100000"/>
              </a:lnSpc>
              <a:spcBef>
                <a:spcPts val="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ea typeface="ＭＳ Ｐゴシック" charset="-128"/>
              </a:rPr>
              <a:t>About 25% are White and 22% are Hispanic</a:t>
            </a:r>
          </a:p>
          <a:p>
            <a:pPr marL="571486" lvl="2" indent="-288918">
              <a:lnSpc>
                <a:spcPct val="100000"/>
              </a:lnSpc>
              <a:spcBef>
                <a:spcPts val="40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ea typeface="ＭＳ Ｐゴシック" charset="-128"/>
              </a:rPr>
              <a:t>13% in US overall are unaware of their diagnosis</a:t>
            </a:r>
          </a:p>
          <a:p>
            <a:pPr marL="282568" lvl="2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600" b="1" dirty="0">
              <a:solidFill>
                <a:srgbClr val="4968D2"/>
              </a:solidFill>
              <a:ea typeface="ＭＳ Ｐゴシック" charset="-128"/>
            </a:endParaRPr>
          </a:p>
          <a:p>
            <a:pPr lvl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dirty="0">
                <a:ea typeface="ＭＳ Ｐゴシック" charset="-128"/>
              </a:rPr>
              <a:t>~38,000 cases new cases annually</a:t>
            </a:r>
            <a:r>
              <a:rPr lang="en-US" sz="1600" dirty="0">
                <a:ea typeface="ＭＳ Ｐゴシック" charset="-128"/>
              </a:rPr>
              <a:t>	</a:t>
            </a:r>
            <a:endParaRPr lang="en-US" dirty="0">
              <a:ea typeface="ＭＳ Ｐゴシック" charset="-128"/>
            </a:endParaRPr>
          </a:p>
          <a:p>
            <a:pPr marL="571486" lvl="2" indent="-288918">
              <a:lnSpc>
                <a:spcPct val="100000"/>
              </a:lnSpc>
              <a:spcBef>
                <a:spcPts val="400"/>
              </a:spcBef>
              <a:buFont typeface="Courier New" panose="02070309020205020404" pitchFamily="49" charset="0"/>
              <a:buChar char="o"/>
            </a:pPr>
            <a:endParaRPr lang="en-US" sz="1600" dirty="0">
              <a:ea typeface="ＭＳ Ｐゴシック" charset="-128"/>
            </a:endParaRPr>
          </a:p>
          <a:p>
            <a:pPr marL="506406" lvl="4" indent="0">
              <a:lnSpc>
                <a:spcPct val="100000"/>
              </a:lnSpc>
              <a:spcBef>
                <a:spcPts val="400"/>
              </a:spcBef>
              <a:buNone/>
            </a:pPr>
            <a:endParaRPr lang="en-US" sz="1300" dirty="0">
              <a:ea typeface="ＭＳ Ｐゴシック" charset="-128"/>
            </a:endParaRPr>
          </a:p>
          <a:p>
            <a:pPr marL="0" lvl="1" indent="0">
              <a:lnSpc>
                <a:spcPct val="100000"/>
              </a:lnSpc>
              <a:spcBef>
                <a:spcPts val="600"/>
              </a:spcBef>
              <a:buNone/>
            </a:pPr>
            <a:endParaRPr lang="en-US" dirty="0">
              <a:latin typeface="Helvetica" pitchFamily="2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CB32405-DF2D-8B46-A5D5-EE0ED8978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HIV in the United States (2022)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594908" y="4893516"/>
            <a:ext cx="322874" cy="285700"/>
          </a:xfrm>
          <a:prstGeom prst="rect">
            <a:avLst/>
          </a:prstGeom>
        </p:spPr>
        <p:txBody>
          <a:bodyPr/>
          <a:lstStyle/>
          <a:p>
            <a:pPr algn="ctr"/>
            <a:fld id="{4C58CB0A-9FEF-774F-B1C1-8AEE4EC86D7E}" type="slidenum">
              <a:rPr lang="en-US" sz="800" smtClean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pPr algn="ctr"/>
              <a:t>6</a:t>
            </a:fld>
            <a:endParaRPr lang="en-US" sz="80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456EF214-9740-AA43-AF41-16B5501640DE}"/>
              </a:ext>
            </a:extLst>
          </p:cNvPr>
          <p:cNvSpPr txBox="1">
            <a:spLocks/>
          </p:cNvSpPr>
          <p:nvPr/>
        </p:nvSpPr>
        <p:spPr>
          <a:xfrm>
            <a:off x="1051965" y="4876463"/>
            <a:ext cx="5235575" cy="28575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70" baseline="0">
                <a:solidFill>
                  <a:schemeClr val="bg1"/>
                </a:solidFill>
                <a:latin typeface="Helvetica Light"/>
                <a:ea typeface="+mn-ea"/>
                <a:cs typeface="Helvetica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 pitchFamily="2" charset="0"/>
                <a:cs typeface="Helvetica"/>
              </a:rPr>
              <a:t>FADE OUT HIV </a:t>
            </a:r>
            <a:r>
              <a:rPr lang="en-US">
                <a:latin typeface="Helvetica" pitchFamily="2" charset="0"/>
                <a:cs typeface="Helvetica"/>
              </a:rPr>
              <a:t>| AN ALLIANCE BETWEEN BARBERS AND CLINICIANS</a:t>
            </a:r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22836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3F7D120D-B5C4-6543-98D0-494FB0BF64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58CB0A-9FEF-774F-B1C1-8AEE4EC86D7E}" type="slidenum">
              <a:rPr lang="en-US" sz="800" smtClean="0"/>
              <a:pPr/>
              <a:t>7</a:t>
            </a:fld>
            <a:endParaRPr lang="en-US" sz="80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HIV Affects Some People More Than Others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059FF3E-1DDA-46B3-83D3-D6DF18CECBE3}"/>
              </a:ext>
            </a:extLst>
          </p:cNvPr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2550028231"/>
              </p:ext>
            </p:extLst>
          </p:nvPr>
        </p:nvGraphicFramePr>
        <p:xfrm>
          <a:off x="0" y="1260802"/>
          <a:ext cx="8780463" cy="3581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76BA8083-2F92-3243-AE10-0D583F0837AE}"/>
              </a:ext>
            </a:extLst>
          </p:cNvPr>
          <p:cNvSpPr/>
          <p:nvPr/>
        </p:nvSpPr>
        <p:spPr>
          <a:xfrm>
            <a:off x="46359" y="4703167"/>
            <a:ext cx="5073082" cy="17697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sz="700">
                <a:solidFill>
                  <a:srgbClr val="002D74"/>
                </a:solidFill>
                <a:latin typeface="Helvetica" pitchFamily="2" charset="0"/>
              </a:rPr>
              <a:t>https://www.cdc.gov/hiv/library/reports/hiv-surveillance/vol-32/content/figures.html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15A3D4-4F6C-9715-402A-467B6A6AC3A3}"/>
              </a:ext>
            </a:extLst>
          </p:cNvPr>
          <p:cNvSpPr txBox="1"/>
          <p:nvPr/>
        </p:nvSpPr>
        <p:spPr>
          <a:xfrm>
            <a:off x="4070918" y="1004318"/>
            <a:ext cx="50730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All people are affected by HIV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Black Americans are disproportionately affected by HIV, making up 40% of new HIV infections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rgbClr val="000000"/>
                </a:solidFill>
                <a:effectLst/>
                <a:latin typeface="Helvetica Neue" panose="02000503000000020004" pitchFamily="2" charset="0"/>
              </a:rPr>
              <a:t>Social and structural issues--such as HIV stigma, discrimination, poverty, and limited access to health care--drive inequities</a:t>
            </a:r>
          </a:p>
        </p:txBody>
      </p:sp>
      <p:sp>
        <p:nvSpPr>
          <p:cNvPr id="10" name="Footer Placeholder 3">
            <a:extLst>
              <a:ext uri="{FF2B5EF4-FFF2-40B4-BE49-F238E27FC236}">
                <a16:creationId xmlns:a16="http://schemas.microsoft.com/office/drawing/2014/main" id="{7F9C4752-674E-D9D6-B205-ECDB1500E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52500" y="4958498"/>
            <a:ext cx="3921158" cy="12321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800" b="0" i="0">
                <a:solidFill>
                  <a:srgbClr val="002D74"/>
                </a:solidFill>
                <a:latin typeface="Helvetica Light"/>
                <a:cs typeface="Helvetica Light"/>
              </a:defRPr>
            </a:lvl1pPr>
          </a:lstStyle>
          <a:p>
            <a:r>
              <a:rPr lang="en-US" b="1">
                <a:latin typeface="Helvetica"/>
                <a:cs typeface="Helvetica"/>
              </a:rPr>
              <a:t>STOP HIV: </a:t>
            </a:r>
            <a:r>
              <a:rPr lang="en-US" err="1">
                <a:latin typeface="Helvetica"/>
                <a:cs typeface="Helvetica"/>
              </a:rPr>
              <a:t>PrEP</a:t>
            </a:r>
            <a:r>
              <a:rPr lang="en-US">
                <a:latin typeface="Helvetica"/>
                <a:cs typeface="Helvetica"/>
              </a:rPr>
              <a:t> Care on Demand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4040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84E35-F4FA-4888-BB83-1C41C9481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565" y="252037"/>
            <a:ext cx="7066987" cy="48968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/>
              <a:t>How People Get HIV in US (2022)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51168C-78F1-4A4A-B914-B9194FE41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7C92A-99ED-4E32-B3F2-F8E7AA9F39D9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A5A27A30-AE91-468F-BEE1-AA87D1F252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9321236"/>
              </p:ext>
            </p:extLst>
          </p:nvPr>
        </p:nvGraphicFramePr>
        <p:xfrm>
          <a:off x="1176204" y="848253"/>
          <a:ext cx="7061348" cy="3956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67C83B3B-5240-4198-86CD-36D0FB41174B}"/>
              </a:ext>
            </a:extLst>
          </p:cNvPr>
          <p:cNvSpPr/>
          <p:nvPr/>
        </p:nvSpPr>
        <p:spPr>
          <a:xfrm>
            <a:off x="46359" y="4715749"/>
            <a:ext cx="5073082" cy="17697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sz="700">
                <a:solidFill>
                  <a:srgbClr val="002D74"/>
                </a:solidFill>
                <a:latin typeface="Helvetica" pitchFamily="2" charset="0"/>
              </a:rPr>
              <a:t>https://www.cdc.gov/hiv/library/reports/hiv-surveillance/vol-32/content/figures.html</a:t>
            </a:r>
          </a:p>
        </p:txBody>
      </p:sp>
      <p:sp>
        <p:nvSpPr>
          <p:cNvPr id="7" name="Footer Placeholder 3" descr="Optimizing Pain Management: Osteoarthritis Education for Pharmacists">
            <a:extLst>
              <a:ext uri="{FF2B5EF4-FFF2-40B4-BE49-F238E27FC236}">
                <a16:creationId xmlns:a16="http://schemas.microsoft.com/office/drawing/2014/main" id="{3E26DBE7-F125-8448-9916-73234B9517F8}"/>
              </a:ext>
            </a:extLst>
          </p:cNvPr>
          <p:cNvSpPr txBox="1">
            <a:spLocks/>
          </p:cNvSpPr>
          <p:nvPr/>
        </p:nvSpPr>
        <p:spPr>
          <a:xfrm>
            <a:off x="1051965" y="4876463"/>
            <a:ext cx="5235575" cy="28575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70" baseline="0">
                <a:solidFill>
                  <a:schemeClr val="bg1"/>
                </a:solidFill>
                <a:latin typeface="Helvetica Light"/>
                <a:ea typeface="+mn-ea"/>
                <a:cs typeface="Helvetica Ligh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latin typeface="Helvetica" pitchFamily="2" charset="0"/>
                <a:cs typeface="Helvetica"/>
              </a:rPr>
              <a:t>FADE OUT HIV </a:t>
            </a:r>
            <a:r>
              <a:rPr lang="en-US">
                <a:latin typeface="Helvetica" pitchFamily="2" charset="0"/>
                <a:cs typeface="Helvetica"/>
              </a:rPr>
              <a:t>| AN ALLIANCE BETWEEN BARBERS AND CLINICIANS</a:t>
            </a:r>
            <a:endParaRPr lang="en-US">
              <a:latin typeface="Georgia" panose="020405020504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6CF64C-4E1D-4F51-B29C-75B6112ACB44}"/>
              </a:ext>
            </a:extLst>
          </p:cNvPr>
          <p:cNvSpPr txBox="1"/>
          <p:nvPr/>
        </p:nvSpPr>
        <p:spPr>
          <a:xfrm>
            <a:off x="1812898" y="4358415"/>
            <a:ext cx="5693134" cy="338554"/>
          </a:xfrm>
          <a:prstGeom prst="rect">
            <a:avLst/>
          </a:prstGeom>
          <a:noFill/>
          <a:ln w="28575">
            <a:solidFill>
              <a:srgbClr val="ED1C24"/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/>
                <a:cs typeface="Helvetica"/>
              </a:rPr>
              <a:t>Occupational exposure is </a:t>
            </a:r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/>
                <a:cs typeface="Helvetica"/>
              </a:rPr>
              <a:t>very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Helvetica"/>
                <a:cs typeface="Helvetica"/>
              </a:rPr>
              <a:t> low </a:t>
            </a:r>
          </a:p>
        </p:txBody>
      </p:sp>
    </p:spTree>
    <p:extLst>
      <p:ext uri="{BB962C8B-B14F-4D97-AF65-F5344CB8AC3E}">
        <p14:creationId xmlns:p14="http://schemas.microsoft.com/office/powerpoint/2010/main" val="314023098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5DC16-107C-AF21-6C8B-FA7197C86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Risk of HIV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A67886-6F09-AC9D-AFD7-F3DBF79A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7C92A-99ED-4E32-B3F2-F8E7AA9F39D9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98F8BD-3276-B421-67F2-48A9C5264A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922" y="961984"/>
            <a:ext cx="8630854" cy="44487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23DCA5-C531-829E-169F-9C2966DF4F1D}"/>
              </a:ext>
            </a:extLst>
          </p:cNvPr>
          <p:cNvSpPr txBox="1"/>
          <p:nvPr/>
        </p:nvSpPr>
        <p:spPr>
          <a:xfrm>
            <a:off x="7019303" y="966903"/>
            <a:ext cx="1903147" cy="92333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Wendy, please redraw in our style/colors</a:t>
            </a:r>
          </a:p>
        </p:txBody>
      </p:sp>
    </p:spTree>
    <p:extLst>
      <p:ext uri="{BB962C8B-B14F-4D97-AF65-F5344CB8AC3E}">
        <p14:creationId xmlns:p14="http://schemas.microsoft.com/office/powerpoint/2010/main" val="186927373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MASTER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b376984a-f256-4ec7-b955-269e8c293e02">
      <UserInfo>
        <DisplayName>Matt Miller</DisplayName>
        <AccountId>27</AccountId>
        <AccountType/>
      </UserInfo>
    </SharedWithUsers>
    <lcf76f155ced4ddcb4097134ff3c332f xmlns="f68354ea-0a10-4c84-9a8e-7d5e8372cf26">
      <Terms xmlns="http://schemas.microsoft.com/office/infopath/2007/PartnerControls"/>
    </lcf76f155ced4ddcb4097134ff3c332f>
    <JobNumber xmlns="f68354ea-0a10-4c84-9a8e-7d5e8372cf26" xsi:nil="true"/>
    <TaxCatchAll xmlns="b376984a-f256-4ec7-b955-269e8c293e02" xsi:nil="true"/>
    <Category xmlns="f68354ea-0a10-4c84-9a8e-7d5e8372cf26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08F4EF8F3F80D4EA16DB36B97D98DD7" ma:contentTypeVersion="23" ma:contentTypeDescription="Create a new document." ma:contentTypeScope="" ma:versionID="c9a33357d9aa8a35295dd92c60463a58">
  <xsd:schema xmlns:xsd="http://www.w3.org/2001/XMLSchema" xmlns:xs="http://www.w3.org/2001/XMLSchema" xmlns:p="http://schemas.microsoft.com/office/2006/metadata/properties" xmlns:ns2="b376984a-f256-4ec7-b955-269e8c293e02" xmlns:ns3="f68354ea-0a10-4c84-9a8e-7d5e8372cf26" targetNamespace="http://schemas.microsoft.com/office/2006/metadata/properties" ma:root="true" ma:fieldsID="16f535e82f447133cb4a0d4db1704626" ns2:_="" ns3:_="">
    <xsd:import namespace="b376984a-f256-4ec7-b955-269e8c293e02"/>
    <xsd:import namespace="f68354ea-0a10-4c84-9a8e-7d5e8372cf2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  <xsd:element ref="ns3:lcf76f155ced4ddcb4097134ff3c332f" minOccurs="0"/>
                <xsd:element ref="ns2:TaxCatchAll" minOccurs="0"/>
                <xsd:element ref="ns3:JobNumber" minOccurs="0"/>
                <xsd:element ref="ns3:Category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76984a-f256-4ec7-b955-269e8c293e0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6443242d-7986-4435-9916-5989fe1d8394}" ma:internalName="TaxCatchAll" ma:showField="CatchAllData" ma:web="b376984a-f256-4ec7-b955-269e8c293e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8354ea-0a10-4c84-9a8e-7d5e8372cf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ff89487b-3e4a-4860-9742-46c56f1ca2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JobNumber" ma:index="24" nillable="true" ma:displayName="Job Number" ma:format="Dropdown" ma:internalName="JobNumber">
      <xsd:simpleType>
        <xsd:restriction base="dms:Text">
          <xsd:maxLength value="255"/>
        </xsd:restriction>
      </xsd:simpleType>
    </xsd:element>
    <xsd:element name="Category" ma:index="25" nillable="true" ma:displayName="Topic" ma:format="Dropdown" ma:internalName="Category">
      <xsd:complexType>
        <xsd:complexContent>
          <xsd:extension base="dms:MultiChoice">
            <xsd:sequence>
              <xsd:element name="Value" maxOccurs="unbounded" minOccurs="0" nillable="true">
                <xsd:simpleType>
                  <xsd:restriction base="dms:Choice">
                    <xsd:enumeration value="Oncology"/>
                    <xsd:enumeration value="Pulmonology"/>
                    <xsd:enumeration value="Infectious Disease - HIV"/>
                    <xsd:enumeration value="Infectious Disease - COVID"/>
                    <xsd:enumeration value="Infectious Disease - Viral Hepatitis"/>
                    <xsd:enumeration value="Neurology"/>
                    <xsd:enumeration value="Mental Health"/>
                    <xsd:enumeration value="Infectious Disease"/>
                    <xsd:enumeration value="Vision"/>
                    <xsd:enumeration value="Arthritis"/>
                    <xsd:enumeration value="Endocrinology"/>
                  </xsd:restriction>
                </xsd:simpleType>
              </xsd:element>
            </xsd:sequence>
          </xsd:extension>
        </xsd:complexContent>
      </xsd:complex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A5A523E-CC3F-48BD-90EB-7E06EDC17A2A}">
  <ds:schemaRefs>
    <ds:schemaRef ds:uri="http://purl.org/dc/terms/"/>
    <ds:schemaRef ds:uri="http://schemas.openxmlformats.org/package/2006/metadata/core-properties"/>
    <ds:schemaRef ds:uri="http://www.w3.org/XML/1998/namespace"/>
    <ds:schemaRef ds:uri="http://schemas.microsoft.com/office/2006/documentManagement/types"/>
    <ds:schemaRef ds:uri="b376984a-f256-4ec7-b955-269e8c293e02"/>
    <ds:schemaRef ds:uri="http://purl.org/dc/dcmitype/"/>
    <ds:schemaRef ds:uri="http://schemas.microsoft.com/office/2006/metadata/properties"/>
    <ds:schemaRef ds:uri="http://schemas.microsoft.com/office/infopath/2007/PartnerControls"/>
    <ds:schemaRef ds:uri="f68354ea-0a10-4c84-9a8e-7d5e8372cf26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BEBE2C3F-B672-4D10-96A0-90F0492971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13FA0F9-13D9-4F62-9239-94D3D7B56594}">
  <ds:schemaRefs>
    <ds:schemaRef ds:uri="b376984a-f256-4ec7-b955-269e8c293e02"/>
    <ds:schemaRef ds:uri="f68354ea-0a10-4c84-9a8e-7d5e8372cf2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1479</Words>
  <Application>Microsoft Office PowerPoint</Application>
  <PresentationFormat>On-screen Show (16:9)</PresentationFormat>
  <Paragraphs>199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ＭＳ Ｐゴシック</vt:lpstr>
      <vt:lpstr>Arial</vt:lpstr>
      <vt:lpstr>Calibri</vt:lpstr>
      <vt:lpstr>Courier New</vt:lpstr>
      <vt:lpstr>Georgia</vt:lpstr>
      <vt:lpstr>Helvetica</vt:lpstr>
      <vt:lpstr>Helvetica Light</vt:lpstr>
      <vt:lpstr>Helvetica Neue</vt:lpstr>
      <vt:lpstr>Open Sans</vt:lpstr>
      <vt:lpstr>Segoe UI</vt:lpstr>
      <vt:lpstr>Wingdings</vt:lpstr>
      <vt:lpstr>MASTER</vt:lpstr>
      <vt:lpstr>Introducing</vt:lpstr>
      <vt:lpstr>Tyrik Jackson Founder, Premier Barber Institute </vt:lpstr>
      <vt:lpstr>Barbers are Trusted and Important Partners</vt:lpstr>
      <vt:lpstr>Occupational Exposure to HIV</vt:lpstr>
      <vt:lpstr>Dovie Watson, MD, MSCE, AAHIVS Infectious Diseases Penn Medicine </vt:lpstr>
      <vt:lpstr>HIV in the United States (2022)</vt:lpstr>
      <vt:lpstr>HIV Affects Some People More Than Others</vt:lpstr>
      <vt:lpstr>How People Get HIV in US (2022)</vt:lpstr>
      <vt:lpstr>Low Risk of HIV</vt:lpstr>
      <vt:lpstr>Preventing HIV</vt:lpstr>
      <vt:lpstr>Treating HIV</vt:lpstr>
      <vt:lpstr>Current Medications for PrEP</vt:lpstr>
      <vt:lpstr>Who is Using PrEP by Race</vt:lpstr>
      <vt:lpstr>Barriers to Health Equity</vt:lpstr>
      <vt:lpstr>  How to Stop HIV</vt:lpstr>
      <vt:lpstr>Tyrik Jackson</vt:lpstr>
      <vt:lpstr>Barbers…Let’s Start the Change!</vt:lpstr>
      <vt:lpstr>How to Talk with Your Clients</vt:lpstr>
      <vt:lpstr>How You Can Help and What You Get Back</vt:lpstr>
      <vt:lpstr>HOLD for BEBASHI SLIDE</vt:lpstr>
      <vt:lpstr>Helping People Get PrEP</vt:lpstr>
      <vt:lpstr>How to Sign Up</vt:lpstr>
      <vt:lpstr>Questions?</vt:lpstr>
    </vt:vector>
  </TitlesOfParts>
  <Company>BWI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Lisa Semidey</dc:creator>
  <cp:lastModifiedBy>Lesley Simon</cp:lastModifiedBy>
  <cp:revision>20</cp:revision>
  <cp:lastPrinted>2010-11-15T21:33:15Z</cp:lastPrinted>
  <dcterms:created xsi:type="dcterms:W3CDTF">2011-04-06T21:50:16Z</dcterms:created>
  <dcterms:modified xsi:type="dcterms:W3CDTF">2024-10-16T14:27:21Z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0x010100608F4EF8F3F80D4EA16DB36B97D98DD7</vt:lpwstr>
  </property>
  <property fmtid="{D5CDD505-2E9C-101B-9397-08002B2CF9AE}" pid="3" name="MediaServiceImageTags">
    <vt:lpwstr/>
  </property>
</Properties>
</file>

<file path=docProps/thumbnail.jpeg>
</file>